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70" r:id="rId5"/>
    <p:sldId id="266" r:id="rId6"/>
    <p:sldId id="260" r:id="rId7"/>
    <p:sldId id="261" r:id="rId8"/>
    <p:sldId id="262" r:id="rId9"/>
    <p:sldId id="263" r:id="rId10"/>
    <p:sldId id="264" r:id="rId11"/>
    <p:sldId id="267" r:id="rId12"/>
    <p:sldId id="268" r:id="rId13"/>
    <p:sldId id="269"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A015A1-2DBB-4F6A-B9C7-56EF93954214}" v="1" dt="2026-10-16T12:52:50.1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49" d="100"/>
          <a:sy n="149" d="100"/>
        </p:scale>
        <p:origin x="6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orgio Venceslai" userId="4161c0fe-791d-4050-af50-a686741e2322" providerId="ADAL" clId="{19C1FB8D-28F9-43A3-8502-D047574947F5}"/>
    <pc:docChg chg="undo custSel modSld">
      <pc:chgData name="Giorgio Venceslai" userId="4161c0fe-791d-4050-af50-a686741e2322" providerId="ADAL" clId="{19C1FB8D-28F9-43A3-8502-D047574947F5}" dt="2026-10-16T12:52:58.482" v="36" actId="14100"/>
      <pc:docMkLst>
        <pc:docMk/>
      </pc:docMkLst>
      <pc:sldChg chg="modSp mod">
        <pc:chgData name="Giorgio Venceslai" userId="4161c0fe-791d-4050-af50-a686741e2322" providerId="ADAL" clId="{19C1FB8D-28F9-43A3-8502-D047574947F5}" dt="2026-10-16T12:52:58.482" v="36" actId="14100"/>
        <pc:sldMkLst>
          <pc:docMk/>
          <pc:sldMk cId="0" sldId="258"/>
        </pc:sldMkLst>
        <pc:spChg chg="mod">
          <ac:chgData name="Giorgio Venceslai" userId="4161c0fe-791d-4050-af50-a686741e2322" providerId="ADAL" clId="{19C1FB8D-28F9-43A3-8502-D047574947F5}" dt="2026-10-16T12:52:58.482" v="36" actId="14100"/>
          <ac:spMkLst>
            <pc:docMk/>
            <pc:sldMk cId="0" sldId="258"/>
            <ac:spMk id="12" creationId="{00000000-0000-0000-0000-000000000000}"/>
          </ac:spMkLst>
        </pc:spChg>
        <pc:spChg chg="mod">
          <ac:chgData name="Giorgio Venceslai" userId="4161c0fe-791d-4050-af50-a686741e2322" providerId="ADAL" clId="{19C1FB8D-28F9-43A3-8502-D047574947F5}" dt="2026-10-16T12:52:10.302" v="3" actId="1076"/>
          <ac:spMkLst>
            <pc:docMk/>
            <pc:sldMk cId="0" sldId="258"/>
            <ac:spMk id="13" creationId="{00000000-0000-0000-0000-000000000000}"/>
          </ac:spMkLst>
        </pc:spChg>
        <pc:spChg chg="mod">
          <ac:chgData name="Giorgio Venceslai" userId="4161c0fe-791d-4050-af50-a686741e2322" providerId="ADAL" clId="{19C1FB8D-28F9-43A3-8502-D047574947F5}" dt="2026-10-16T12:52:24.116" v="5" actId="1076"/>
          <ac:spMkLst>
            <pc:docMk/>
            <pc:sldMk cId="0" sldId="258"/>
            <ac:spMk id="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5B6B94-B1BE-447B-80AA-21C6BEFB281D}" type="datetimeFigureOut">
              <a:rPr lang="it-IT" smtClean="0"/>
              <a:t>16/10/2026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3BE96C-64F8-462D-B05A-4CB913BC284B}" type="slidenum">
              <a:rPr lang="it-IT" smtClean="0"/>
              <a:t>‹N›</a:t>
            </a:fld>
            <a:endParaRPr lang="it-IT"/>
          </a:p>
        </p:txBody>
      </p:sp>
    </p:spTree>
    <p:extLst>
      <p:ext uri="{BB962C8B-B14F-4D97-AF65-F5344CB8AC3E}">
        <p14:creationId xmlns:p14="http://schemas.microsoft.com/office/powerpoint/2010/main" val="2422959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Contenuti basati sulla Delibera d'urgenza n. 14 e sul Prospetto informativo Cambiale Azzurra approvati il 7 ottobre 2026. Fonte interna ISMEA: email "Delibera d'urgenza n. 14 - Interventi finanziari a favore delle piccole e medie imprese operanti nel settore della pesca e dell'acquacoltura - Prospetto informativo Cambiale Azzurra".</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F2B626"/>
          </a:solidFill>
          <a:ln w="12700">
            <a:solidFill>
              <a:srgbClr val="F2B626"/>
            </a:solidFill>
            <a:prstDash val="solid"/>
          </a:ln>
        </p:spPr>
      </p:sp>
      <p:sp>
        <p:nvSpPr>
          <p:cNvPr id="3" name="Text 1"/>
          <p:cNvSpPr/>
          <p:nvPr/>
        </p:nvSpPr>
        <p:spPr>
          <a:xfrm>
            <a:off x="502920" y="219456"/>
            <a:ext cx="2011680" cy="228600"/>
          </a:xfrm>
          <a:prstGeom prst="rect">
            <a:avLst/>
          </a:prstGeom>
          <a:noFill/>
          <a:ln/>
        </p:spPr>
        <p:txBody>
          <a:bodyPr wrap="square" lIns="0" tIns="0" rIns="0" bIns="0" rtlCol="0" anchor="ctr"/>
          <a:lstStyle/>
          <a:p>
            <a:pPr marL="0" indent="0">
              <a:buNone/>
            </a:pPr>
            <a:r>
              <a:rPr lang="en-US" sz="900" b="1" dirty="0">
                <a:solidFill>
                  <a:srgbClr val="123A5A"/>
                </a:solidFill>
                <a:latin typeface="Aptos" pitchFamily="34" charset="0"/>
                <a:ea typeface="Aptos" pitchFamily="34" charset="-122"/>
                <a:cs typeface="Aptos" pitchFamily="34" charset="-120"/>
              </a:rPr>
              <a:t>CAMBIALE AZZURRA</a:t>
            </a:r>
            <a:endParaRPr lang="en-US" sz="900" dirty="0"/>
          </a:p>
        </p:txBody>
      </p:sp>
      <p:sp>
        <p:nvSpPr>
          <p:cNvPr id="4" name="Text 2"/>
          <p:cNvSpPr/>
          <p:nvPr/>
        </p:nvSpPr>
        <p:spPr>
          <a:xfrm>
            <a:off x="11292840" y="219456"/>
            <a:ext cx="411480" cy="228600"/>
          </a:xfrm>
          <a:prstGeom prst="rect">
            <a:avLst/>
          </a:prstGeom>
          <a:noFill/>
          <a:ln/>
        </p:spPr>
        <p:txBody>
          <a:bodyPr wrap="square" lIns="0" tIns="0" rIns="0" bIns="0" rtlCol="0" anchor="ctr"/>
          <a:lstStyle/>
          <a:p>
            <a:pPr marL="0" indent="0" algn="r">
              <a:buNone/>
            </a:pPr>
            <a:r>
              <a:rPr lang="en-US" sz="900" b="1" dirty="0">
                <a:solidFill>
                  <a:srgbClr val="123A5A"/>
                </a:solidFill>
                <a:latin typeface="Aptos" pitchFamily="34" charset="0"/>
                <a:ea typeface="Aptos" pitchFamily="34" charset="-122"/>
                <a:cs typeface="Aptos" pitchFamily="34" charset="-120"/>
              </a:rPr>
              <a:t>ISMEA</a:t>
            </a:r>
            <a:endParaRPr lang="en-US" sz="900" dirty="0"/>
          </a:p>
        </p:txBody>
      </p:sp>
      <p:sp>
        <p:nvSpPr>
          <p:cNvPr id="5" name="Shape 3"/>
          <p:cNvSpPr/>
          <p:nvPr/>
        </p:nvSpPr>
        <p:spPr>
          <a:xfrm>
            <a:off x="502920" y="6583680"/>
            <a:ext cx="11201400" cy="0"/>
          </a:xfrm>
          <a:prstGeom prst="line">
            <a:avLst/>
          </a:prstGeom>
          <a:noFill/>
          <a:ln w="12700">
            <a:solidFill>
              <a:srgbClr val="D6DEE5"/>
            </a:solidFill>
            <a:prstDash val="solid"/>
          </a:ln>
        </p:spPr>
      </p:sp>
      <p:sp>
        <p:nvSpPr>
          <p:cNvPr id="25" name="Slide Number Placeholder 0"/>
          <p:cNvSpPr>
            <a:spLocks noGrp="1"/>
          </p:cNvSpPr>
          <p:nvPr>
            <p:ph type="sldNum" sz="quarter" idx="4294967295"/>
          </p:nvPr>
        </p:nvSpPr>
        <p:spPr>
          <a:xfrm>
            <a:off x="116128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700">
                <a:solidFill>
                  <a:srgbClr val="7B8794"/>
                </a:solidFill>
              </a:defRPr>
            </a:lvl1pPr>
          </a:lstStyle>
          <a:p>
            <a:pPr algn="l"/>
            <a:fld id="{F7021451-1387-4CA6-816F-3879F97B5CBC}" type="slidenum">
              <a:rPr lang="en-US" b="0"/>
              <a:t>‹N›</a:t>
            </a:fld>
            <a:endParaRPr lang="en-US"/>
          </a:p>
        </p:txBody>
      </p:sp>
    </p:spTree>
    <p:extLst>
      <p:ext uri="{BB962C8B-B14F-4D97-AF65-F5344CB8AC3E}">
        <p14:creationId xmlns:p14="http://schemas.microsoft.com/office/powerpoint/2010/main" val="3301875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Picture 1" descr="82e6d207fc.png"/>
          <p:cNvPicPr>
            <a:picLocks noChangeAspect="1"/>
          </p:cNvPicPr>
          <p:nvPr/>
        </p:nvPicPr>
        <p:blipFill>
          <a:blip r:embed="rId2"/>
          <a:stretch>
            <a:fillRect/>
          </a:stretch>
        </p:blipFill>
        <p:spPr>
          <a:xfrm>
            <a:off x="0" y="0"/>
            <a:ext cx="12179808" cy="6848856"/>
          </a:xfrm>
          <a:prstGeom prst="rect">
            <a:avLst/>
          </a:prstGeom>
        </p:spPr>
      </p:pic>
      <p:sp>
        <p:nvSpPr>
          <p:cNvPr id="3" name="Rectangle 2"/>
          <p:cNvSpPr/>
          <p:nvPr/>
        </p:nvSpPr>
        <p:spPr>
          <a:xfrm>
            <a:off x="0" y="0"/>
            <a:ext cx="6537960" cy="6858000"/>
          </a:xfrm>
          <a:prstGeom prst="rect">
            <a:avLst/>
          </a:prstGeom>
          <a:solidFill>
            <a:srgbClr val="0A3557"/>
          </a:solidFill>
          <a:ln>
            <a:solidFill>
              <a:srgbClr val="0A355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874519"/>
            <a:ext cx="5577840" cy="731520"/>
          </a:xfrm>
          <a:prstGeom prst="rect">
            <a:avLst/>
          </a:prstGeom>
          <a:noFill/>
        </p:spPr>
        <p:txBody>
          <a:bodyPr wrap="none" lIns="0" tIns="0" rIns="0" bIns="0">
            <a:spAutoFit/>
          </a:bodyPr>
          <a:lstStyle/>
          <a:p>
            <a:pPr algn="l">
              <a:defRPr sz="4100" b="1">
                <a:solidFill>
                  <a:srgbClr val="FFFFFF"/>
                </a:solidFill>
                <a:latin typeface="Aptos"/>
              </a:defRPr>
            </a:pPr>
            <a:r>
              <a:t>Cambiale Azzurra</a:t>
            </a:r>
          </a:p>
        </p:txBody>
      </p:sp>
      <p:sp>
        <p:nvSpPr>
          <p:cNvPr id="5" name="TextBox 4"/>
          <p:cNvSpPr txBox="1"/>
          <p:nvPr/>
        </p:nvSpPr>
        <p:spPr>
          <a:xfrm>
            <a:off x="713232" y="2697480"/>
            <a:ext cx="4044825" cy="677108"/>
          </a:xfrm>
          <a:prstGeom prst="rect">
            <a:avLst/>
          </a:prstGeom>
          <a:noFill/>
        </p:spPr>
        <p:txBody>
          <a:bodyPr wrap="none" lIns="0" tIns="0" rIns="0" bIns="0">
            <a:spAutoFit/>
          </a:bodyPr>
          <a:lstStyle/>
          <a:p>
            <a:pPr algn="l">
              <a:defRPr sz="2200" b="0">
                <a:solidFill>
                  <a:srgbClr val="FFFFFF"/>
                </a:solidFill>
                <a:latin typeface="Aptos"/>
              </a:defRPr>
            </a:pPr>
            <a:r>
              <a:rPr dirty="0" err="1"/>
              <a:t>Liquidità</a:t>
            </a:r>
            <a:r>
              <a:rPr dirty="0"/>
              <a:t> per le PMI della </a:t>
            </a:r>
            <a:r>
              <a:rPr dirty="0" err="1"/>
              <a:t>pesca</a:t>
            </a:r>
            <a:r>
              <a:rPr dirty="0"/>
              <a:t> e </a:t>
            </a:r>
            <a:endParaRPr lang="it-IT" dirty="0"/>
          </a:p>
          <a:p>
            <a:pPr algn="l">
              <a:defRPr sz="2200" b="0">
                <a:solidFill>
                  <a:srgbClr val="FFFFFF"/>
                </a:solidFill>
                <a:latin typeface="Aptos"/>
              </a:defRPr>
            </a:pPr>
            <a:r>
              <a:rPr dirty="0" err="1"/>
              <a:t>dell’acquacoltura</a:t>
            </a:r>
            <a:endParaRPr dirty="0"/>
          </a:p>
        </p:txBody>
      </p:sp>
      <p:sp>
        <p:nvSpPr>
          <p:cNvPr id="6" name="Rectangle 5"/>
          <p:cNvSpPr/>
          <p:nvPr/>
        </p:nvSpPr>
        <p:spPr>
          <a:xfrm>
            <a:off x="713232" y="3675887"/>
            <a:ext cx="1143000" cy="45720"/>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13232" y="3886200"/>
            <a:ext cx="3657600" cy="365760"/>
          </a:xfrm>
          <a:prstGeom prst="rect">
            <a:avLst/>
          </a:prstGeom>
          <a:noFill/>
        </p:spPr>
        <p:txBody>
          <a:bodyPr wrap="none" lIns="0" tIns="0" rIns="0" bIns="0">
            <a:spAutoFit/>
          </a:bodyPr>
          <a:lstStyle/>
          <a:p>
            <a:pPr algn="l">
              <a:defRPr sz="1800" b="1">
                <a:solidFill>
                  <a:srgbClr val="F5B826"/>
                </a:solidFill>
                <a:latin typeface="Aptos"/>
              </a:defRPr>
            </a:pPr>
            <a:r>
              <a:t>Dotazione: € 10 milioni</a:t>
            </a:r>
          </a:p>
        </p:txBody>
      </p:sp>
      <p:sp>
        <p:nvSpPr>
          <p:cNvPr id="8" name="TextBox 7"/>
          <p:cNvSpPr txBox="1"/>
          <p:nvPr/>
        </p:nvSpPr>
        <p:spPr>
          <a:xfrm>
            <a:off x="713232" y="6080760"/>
            <a:ext cx="4023360" cy="228600"/>
          </a:xfrm>
          <a:prstGeom prst="rect">
            <a:avLst/>
          </a:prstGeom>
          <a:noFill/>
        </p:spPr>
        <p:txBody>
          <a:bodyPr wrap="none" lIns="0" tIns="0" rIns="0" bIns="0">
            <a:spAutoFit/>
          </a:bodyPr>
          <a:lstStyle/>
          <a:p>
            <a:pPr algn="l">
              <a:defRPr sz="1100" b="0">
                <a:solidFill>
                  <a:srgbClr val="E3EDF3"/>
                </a:solidFill>
                <a:latin typeface="Aptos"/>
              </a:defRPr>
            </a:pPr>
            <a:r>
              <a:t>Presentazione sintetica dello strumento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1" cy="1"/>
          <a:chOff x="0" y="0"/>
          <a:chExt cx="1" cy="1"/>
        </a:xfrm>
      </p:grpSpPr>
      <p:sp>
        <p:nvSpPr>
          <p:cNvPr id="2" name="Rectangle 1"/>
          <p:cNvSpPr/>
          <p:nvPr/>
        </p:nvSpPr>
        <p:spPr>
          <a:xfrm>
            <a:off x="0" y="0"/>
            <a:ext cx="12191695" cy="155448"/>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28600"/>
            <a:ext cx="3200400" cy="228600"/>
          </a:xfrm>
          <a:prstGeom prst="rect">
            <a:avLst/>
          </a:prstGeom>
          <a:noFill/>
        </p:spPr>
        <p:txBody>
          <a:bodyPr wrap="none" lIns="0" tIns="0" rIns="0" bIns="0">
            <a:spAutoFit/>
          </a:bodyPr>
          <a:lstStyle/>
          <a:p>
            <a:pPr algn="l">
              <a:defRPr sz="1000" b="1">
                <a:solidFill>
                  <a:srgbClr val="0A3557"/>
                </a:solidFill>
                <a:latin typeface="Aptos"/>
              </a:defRPr>
            </a:pPr>
            <a:r>
              <a:t>CAMBIALE AZZURRA</a:t>
            </a:r>
          </a:p>
        </p:txBody>
      </p:sp>
      <p:sp>
        <p:nvSpPr>
          <p:cNvPr id="4" name="TextBox 3"/>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t>ISMEA</a:t>
            </a:r>
          </a:p>
        </p:txBody>
      </p:sp>
      <p:sp>
        <p:nvSpPr>
          <p:cNvPr id="5" name="TextBox 4"/>
          <p:cNvSpPr txBox="1"/>
          <p:nvPr/>
        </p:nvSpPr>
        <p:spPr>
          <a:xfrm>
            <a:off x="594360" y="594360"/>
            <a:ext cx="10972800" cy="502920"/>
          </a:xfrm>
          <a:prstGeom prst="rect">
            <a:avLst/>
          </a:prstGeom>
          <a:noFill/>
        </p:spPr>
        <p:txBody>
          <a:bodyPr wrap="none" lIns="0" tIns="0" rIns="0" bIns="0">
            <a:spAutoFit/>
          </a:bodyPr>
          <a:lstStyle/>
          <a:p>
            <a:pPr algn="l">
              <a:defRPr sz="2700" b="1">
                <a:solidFill>
                  <a:srgbClr val="0A3557"/>
                </a:solidFill>
                <a:latin typeface="Aptos"/>
              </a:defRPr>
            </a:pPr>
            <a:r>
              <a:t>Lo strumento in un colpo d’occhio</a:t>
            </a:r>
          </a:p>
        </p:txBody>
      </p:sp>
      <p:sp>
        <p:nvSpPr>
          <p:cNvPr id="6" name="TextBox 5"/>
          <p:cNvSpPr txBox="1"/>
          <p:nvPr/>
        </p:nvSpPr>
        <p:spPr>
          <a:xfrm>
            <a:off x="612648" y="1133856"/>
            <a:ext cx="10789920" cy="274320"/>
          </a:xfrm>
          <a:prstGeom prst="rect">
            <a:avLst/>
          </a:prstGeom>
          <a:noFill/>
        </p:spPr>
        <p:txBody>
          <a:bodyPr wrap="none" lIns="0" tIns="0" rIns="0" bIns="0">
            <a:spAutoFit/>
          </a:bodyPr>
          <a:lstStyle/>
          <a:p>
            <a:pPr algn="l">
              <a:defRPr sz="1200" b="0">
                <a:solidFill>
                  <a:srgbClr val="60717F"/>
                </a:solidFill>
                <a:latin typeface="Aptos"/>
              </a:defRPr>
            </a:pPr>
            <a:r>
              <a:t>Finanziamento per la conduzione ordinaria del ciclo produttivo</a:t>
            </a:r>
          </a:p>
        </p:txBody>
      </p:sp>
      <p:sp>
        <p:nvSpPr>
          <p:cNvPr id="7" name="Rectangle 6"/>
          <p:cNvSpPr/>
          <p:nvPr/>
        </p:nvSpPr>
        <p:spPr>
          <a:xfrm>
            <a:off x="502920" y="6565392"/>
            <a:ext cx="11155680" cy="9144"/>
          </a:xfrm>
          <a:prstGeom prst="rect">
            <a:avLst/>
          </a:prstGeom>
          <a:solidFill>
            <a:srgbClr val="D7DEE5"/>
          </a:solidFill>
          <a:ln>
            <a:solidFill>
              <a:srgbClr val="D7DE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f83867e563.png"/>
          <p:cNvPicPr>
            <a:picLocks noChangeAspect="1"/>
          </p:cNvPicPr>
          <p:nvPr/>
        </p:nvPicPr>
        <p:blipFill>
          <a:blip r:embed="rId2"/>
          <a:stretch>
            <a:fillRect/>
          </a:stretch>
        </p:blipFill>
        <p:spPr>
          <a:xfrm>
            <a:off x="6903720" y="1508760"/>
            <a:ext cx="4754880" cy="4434840"/>
          </a:xfrm>
          <a:prstGeom prst="rect">
            <a:avLst/>
          </a:prstGeom>
        </p:spPr>
      </p:pic>
      <p:sp>
        <p:nvSpPr>
          <p:cNvPr id="9" name="Rounded Rectangle 8"/>
          <p:cNvSpPr/>
          <p:nvPr/>
        </p:nvSpPr>
        <p:spPr>
          <a:xfrm>
            <a:off x="594360" y="1508760"/>
            <a:ext cx="2880360" cy="141732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594360" y="1508760"/>
            <a:ext cx="82296" cy="1417320"/>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50392" y="1691639"/>
            <a:ext cx="2423160" cy="320040"/>
          </a:xfrm>
          <a:prstGeom prst="rect">
            <a:avLst/>
          </a:prstGeom>
          <a:noFill/>
        </p:spPr>
        <p:txBody>
          <a:bodyPr wrap="none" lIns="0" tIns="0" rIns="0" bIns="0">
            <a:spAutoFit/>
          </a:bodyPr>
          <a:lstStyle/>
          <a:p>
            <a:pPr algn="l">
              <a:defRPr sz="1700" b="1">
                <a:solidFill>
                  <a:srgbClr val="0A3557"/>
                </a:solidFill>
                <a:latin typeface="Aptos"/>
              </a:defRPr>
            </a:pPr>
            <a:r>
              <a:t>€ 10 milioni</a:t>
            </a:r>
          </a:p>
        </p:txBody>
      </p:sp>
      <p:sp>
        <p:nvSpPr>
          <p:cNvPr id="12" name="TextBox 11"/>
          <p:cNvSpPr txBox="1"/>
          <p:nvPr/>
        </p:nvSpPr>
        <p:spPr>
          <a:xfrm>
            <a:off x="850392" y="2148839"/>
            <a:ext cx="2423160" cy="667512"/>
          </a:xfrm>
          <a:prstGeom prst="rect">
            <a:avLst/>
          </a:prstGeom>
          <a:noFill/>
        </p:spPr>
        <p:txBody>
          <a:bodyPr wrap="none" lIns="0" tIns="0" rIns="0" bIns="0">
            <a:spAutoFit/>
          </a:bodyPr>
          <a:lstStyle/>
          <a:p>
            <a:pPr algn="l">
              <a:defRPr sz="1150" b="0">
                <a:solidFill>
                  <a:srgbClr val="172B3A"/>
                </a:solidFill>
                <a:latin typeface="Aptos"/>
              </a:defRPr>
            </a:pPr>
            <a:r>
              <a:t>Dotazione finanziaria complessiva</a:t>
            </a:r>
          </a:p>
        </p:txBody>
      </p:sp>
      <p:sp>
        <p:nvSpPr>
          <p:cNvPr id="13" name="Rounded Rectangle 12"/>
          <p:cNvSpPr/>
          <p:nvPr/>
        </p:nvSpPr>
        <p:spPr>
          <a:xfrm>
            <a:off x="3657600" y="1508760"/>
            <a:ext cx="2880360" cy="141732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3657600" y="1508760"/>
            <a:ext cx="82296" cy="1417320"/>
          </a:xfrm>
          <a:prstGeom prst="rect">
            <a:avLst/>
          </a:prstGeom>
          <a:solidFill>
            <a:srgbClr val="0A8A8A"/>
          </a:solidFill>
          <a:ln>
            <a:solidFill>
              <a:srgbClr val="0A8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913632" y="1691639"/>
            <a:ext cx="2423160" cy="320040"/>
          </a:xfrm>
          <a:prstGeom prst="rect">
            <a:avLst/>
          </a:prstGeom>
          <a:noFill/>
        </p:spPr>
        <p:txBody>
          <a:bodyPr wrap="none" lIns="0" tIns="0" rIns="0" bIns="0">
            <a:spAutoFit/>
          </a:bodyPr>
          <a:lstStyle/>
          <a:p>
            <a:pPr algn="l">
              <a:defRPr sz="1700" b="1">
                <a:solidFill>
                  <a:srgbClr val="0A3557"/>
                </a:solidFill>
                <a:latin typeface="Aptos"/>
              </a:defRPr>
            </a:pPr>
            <a:r>
              <a:t>Tasso zero</a:t>
            </a:r>
          </a:p>
        </p:txBody>
      </p:sp>
      <p:sp>
        <p:nvSpPr>
          <p:cNvPr id="16" name="TextBox 15"/>
          <p:cNvSpPr txBox="1"/>
          <p:nvPr/>
        </p:nvSpPr>
        <p:spPr>
          <a:xfrm>
            <a:off x="3913632" y="2148839"/>
            <a:ext cx="1833835" cy="353943"/>
          </a:xfrm>
          <a:prstGeom prst="rect">
            <a:avLst/>
          </a:prstGeom>
          <a:noFill/>
        </p:spPr>
        <p:txBody>
          <a:bodyPr wrap="none" lIns="0" tIns="0" rIns="0" bIns="0">
            <a:spAutoFit/>
          </a:bodyPr>
          <a:lstStyle/>
          <a:p>
            <a:pPr algn="l">
              <a:defRPr sz="1150" b="0">
                <a:solidFill>
                  <a:srgbClr val="172B3A"/>
                </a:solidFill>
                <a:latin typeface="Aptos"/>
              </a:defRPr>
            </a:pPr>
            <a:r>
              <a:rPr dirty="0" err="1"/>
              <a:t>Interessi</a:t>
            </a:r>
            <a:r>
              <a:rPr dirty="0"/>
              <a:t> </a:t>
            </a:r>
            <a:r>
              <a:rPr dirty="0" err="1"/>
              <a:t>abbattuti</a:t>
            </a:r>
            <a:r>
              <a:rPr dirty="0"/>
              <a:t> </a:t>
            </a:r>
            <a:r>
              <a:rPr dirty="0" err="1"/>
              <a:t>mediante</a:t>
            </a:r>
            <a:r>
              <a:rPr dirty="0"/>
              <a:t> </a:t>
            </a:r>
            <a:endParaRPr lang="it-IT" dirty="0"/>
          </a:p>
          <a:p>
            <a:pPr algn="l">
              <a:defRPr sz="1150" b="0">
                <a:solidFill>
                  <a:srgbClr val="172B3A"/>
                </a:solidFill>
                <a:latin typeface="Aptos"/>
              </a:defRPr>
            </a:pPr>
            <a:r>
              <a:rPr dirty="0" err="1"/>
              <a:t>contributo</a:t>
            </a:r>
            <a:r>
              <a:rPr dirty="0"/>
              <a:t> de minimis</a:t>
            </a:r>
          </a:p>
        </p:txBody>
      </p:sp>
      <p:sp>
        <p:nvSpPr>
          <p:cNvPr id="17" name="Rounded Rectangle 16"/>
          <p:cNvSpPr/>
          <p:nvPr/>
        </p:nvSpPr>
        <p:spPr>
          <a:xfrm>
            <a:off x="594360" y="3154680"/>
            <a:ext cx="2880360" cy="141732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594360" y="3154680"/>
            <a:ext cx="82296" cy="1417320"/>
          </a:xfrm>
          <a:prstGeom prst="rect">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50392" y="3337560"/>
            <a:ext cx="2423160" cy="320040"/>
          </a:xfrm>
          <a:prstGeom prst="rect">
            <a:avLst/>
          </a:prstGeom>
          <a:noFill/>
        </p:spPr>
        <p:txBody>
          <a:bodyPr wrap="none" lIns="0" tIns="0" rIns="0" bIns="0">
            <a:spAutoFit/>
          </a:bodyPr>
          <a:lstStyle/>
          <a:p>
            <a:pPr algn="l">
              <a:defRPr sz="1700" b="1">
                <a:solidFill>
                  <a:srgbClr val="0A3557"/>
                </a:solidFill>
                <a:latin typeface="Aptos"/>
              </a:defRPr>
            </a:pPr>
            <a:r>
              <a:t>5 anni</a:t>
            </a:r>
          </a:p>
        </p:txBody>
      </p:sp>
      <p:sp>
        <p:nvSpPr>
          <p:cNvPr id="20" name="TextBox 19"/>
          <p:cNvSpPr txBox="1"/>
          <p:nvPr/>
        </p:nvSpPr>
        <p:spPr>
          <a:xfrm>
            <a:off x="850392" y="3794760"/>
            <a:ext cx="2047035" cy="353943"/>
          </a:xfrm>
          <a:prstGeom prst="rect">
            <a:avLst/>
          </a:prstGeom>
          <a:noFill/>
        </p:spPr>
        <p:txBody>
          <a:bodyPr wrap="none" lIns="0" tIns="0" rIns="0" bIns="0">
            <a:spAutoFit/>
          </a:bodyPr>
          <a:lstStyle/>
          <a:p>
            <a:pPr algn="l">
              <a:defRPr sz="1150" b="0">
                <a:solidFill>
                  <a:srgbClr val="172B3A"/>
                </a:solidFill>
                <a:latin typeface="Aptos"/>
              </a:defRPr>
            </a:pPr>
            <a:r>
              <a:rPr dirty="0" err="1"/>
              <a:t>Durata</a:t>
            </a:r>
            <a:r>
              <a:rPr dirty="0"/>
              <a:t> </a:t>
            </a:r>
            <a:r>
              <a:rPr dirty="0" err="1"/>
              <a:t>complessiva</a:t>
            </a:r>
            <a:r>
              <a:rPr dirty="0"/>
              <a:t>, </a:t>
            </a:r>
            <a:endParaRPr lang="it-IT" dirty="0"/>
          </a:p>
          <a:p>
            <a:pPr algn="l">
              <a:defRPr sz="1150" b="0">
                <a:solidFill>
                  <a:srgbClr val="172B3A"/>
                </a:solidFill>
                <a:latin typeface="Aptos"/>
              </a:defRPr>
            </a:pPr>
            <a:r>
              <a:rPr dirty="0"/>
              <a:t>con 2 anni di </a:t>
            </a:r>
            <a:r>
              <a:rPr dirty="0" err="1"/>
              <a:t>preammortamento</a:t>
            </a:r>
            <a:endParaRPr dirty="0"/>
          </a:p>
        </p:txBody>
      </p:sp>
      <p:sp>
        <p:nvSpPr>
          <p:cNvPr id="21" name="Rounded Rectangle 20"/>
          <p:cNvSpPr/>
          <p:nvPr/>
        </p:nvSpPr>
        <p:spPr>
          <a:xfrm>
            <a:off x="3657600" y="3154680"/>
            <a:ext cx="2880360" cy="141732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3657600" y="3154680"/>
            <a:ext cx="82296" cy="1417320"/>
          </a:xfrm>
          <a:prstGeom prst="rect">
            <a:avLst/>
          </a:prstGeom>
          <a:solidFill>
            <a:srgbClr val="0A3557"/>
          </a:solidFill>
          <a:ln>
            <a:solidFill>
              <a:srgbClr val="0A355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3913632" y="3337560"/>
            <a:ext cx="2423160" cy="320040"/>
          </a:xfrm>
          <a:prstGeom prst="rect">
            <a:avLst/>
          </a:prstGeom>
          <a:noFill/>
        </p:spPr>
        <p:txBody>
          <a:bodyPr wrap="none" lIns="0" tIns="0" rIns="0" bIns="0">
            <a:spAutoFit/>
          </a:bodyPr>
          <a:lstStyle/>
          <a:p>
            <a:pPr algn="l">
              <a:defRPr sz="1700" b="1">
                <a:solidFill>
                  <a:srgbClr val="0A3557"/>
                </a:solidFill>
                <a:latin typeface="Aptos"/>
              </a:defRPr>
            </a:pPr>
            <a:r>
              <a:t>€ 3.000</a:t>
            </a:r>
          </a:p>
        </p:txBody>
      </p:sp>
      <p:sp>
        <p:nvSpPr>
          <p:cNvPr id="24" name="TextBox 23"/>
          <p:cNvSpPr txBox="1"/>
          <p:nvPr/>
        </p:nvSpPr>
        <p:spPr>
          <a:xfrm>
            <a:off x="3913632" y="3794760"/>
            <a:ext cx="2423160" cy="667512"/>
          </a:xfrm>
          <a:prstGeom prst="rect">
            <a:avLst/>
          </a:prstGeom>
          <a:noFill/>
        </p:spPr>
        <p:txBody>
          <a:bodyPr wrap="none" lIns="0" tIns="0" rIns="0" bIns="0">
            <a:spAutoFit/>
          </a:bodyPr>
          <a:lstStyle/>
          <a:p>
            <a:pPr algn="l">
              <a:defRPr sz="1150" b="0">
                <a:solidFill>
                  <a:srgbClr val="172B3A"/>
                </a:solidFill>
                <a:latin typeface="Aptos"/>
              </a:defRPr>
            </a:pPr>
            <a:r>
              <a:t>Importo minimo del finanziamento</a:t>
            </a:r>
          </a:p>
        </p:txBody>
      </p:sp>
      <p:sp>
        <p:nvSpPr>
          <p:cNvPr id="25" name="TextBox 24"/>
          <p:cNvSpPr txBox="1"/>
          <p:nvPr/>
        </p:nvSpPr>
        <p:spPr>
          <a:xfrm>
            <a:off x="621792" y="5074920"/>
            <a:ext cx="5622052" cy="553998"/>
          </a:xfrm>
          <a:prstGeom prst="rect">
            <a:avLst/>
          </a:prstGeom>
          <a:noFill/>
        </p:spPr>
        <p:txBody>
          <a:bodyPr wrap="none" lIns="0" tIns="0" rIns="0" bIns="0" anchor="t">
            <a:spAutoFit/>
          </a:bodyPr>
          <a:lstStyle/>
          <a:p>
            <a:pPr>
              <a:defRPr sz="1800" b="1">
                <a:solidFill>
                  <a:srgbClr val="0A3557"/>
                </a:solidFill>
                <a:latin typeface="Aptos"/>
              </a:defRPr>
            </a:pPr>
            <a:r>
              <a:rPr dirty="0"/>
              <a:t>Una </a:t>
            </a:r>
            <a:r>
              <a:rPr dirty="0" err="1"/>
              <a:t>misura</a:t>
            </a:r>
            <a:r>
              <a:rPr dirty="0"/>
              <a:t> semplice, </a:t>
            </a:r>
            <a:r>
              <a:rPr dirty="0" err="1"/>
              <a:t>focalizzata</a:t>
            </a:r>
            <a:r>
              <a:rPr dirty="0"/>
              <a:t> e con </a:t>
            </a:r>
            <a:r>
              <a:rPr dirty="0" err="1"/>
              <a:t>limiti</a:t>
            </a:r>
            <a:r>
              <a:rPr dirty="0"/>
              <a:t> </a:t>
            </a:r>
            <a:r>
              <a:rPr dirty="0" err="1"/>
              <a:t>calibrati</a:t>
            </a:r>
            <a:r>
              <a:rPr dirty="0"/>
              <a:t> </a:t>
            </a:r>
            <a:endParaRPr lang="en-US" dirty="0"/>
          </a:p>
          <a:p>
            <a:pPr algn="l">
              <a:defRPr sz="1800" b="1">
                <a:solidFill>
                  <a:srgbClr val="0A3557"/>
                </a:solidFill>
                <a:latin typeface="Aptos"/>
              </a:defRPr>
            </a:pPr>
            <a:r>
              <a:rPr dirty="0" err="1"/>
              <a:t>sulla</a:t>
            </a:r>
            <a:r>
              <a:rPr dirty="0"/>
              <a:t> </a:t>
            </a:r>
            <a:r>
              <a:rPr dirty="0" err="1"/>
              <a:t>capacità</a:t>
            </a:r>
            <a:r>
              <a:rPr dirty="0"/>
              <a:t> </a:t>
            </a:r>
            <a:r>
              <a:rPr lang="en-US" dirty="0" err="1"/>
              <a:t>finanziaria</a:t>
            </a:r>
            <a:r>
              <a:rPr dirty="0"/>
              <a:t> </a:t>
            </a:r>
            <a:r>
              <a:rPr dirty="0" err="1"/>
              <a:t>dell’impresa</a:t>
            </a:r>
            <a:r>
              <a:rPr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1" cy="1"/>
          <a:chOff x="0" y="0"/>
          <a:chExt cx="1" cy="1"/>
        </a:xfrm>
      </p:grpSpPr>
      <p:sp>
        <p:nvSpPr>
          <p:cNvPr id="2" name="Rectangle 1"/>
          <p:cNvSpPr/>
          <p:nvPr/>
        </p:nvSpPr>
        <p:spPr>
          <a:xfrm>
            <a:off x="0" y="0"/>
            <a:ext cx="12191695" cy="155448"/>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28600"/>
            <a:ext cx="3200400" cy="228600"/>
          </a:xfrm>
          <a:prstGeom prst="rect">
            <a:avLst/>
          </a:prstGeom>
          <a:noFill/>
        </p:spPr>
        <p:txBody>
          <a:bodyPr wrap="none" lIns="0" tIns="0" rIns="0" bIns="0">
            <a:spAutoFit/>
          </a:bodyPr>
          <a:lstStyle/>
          <a:p>
            <a:pPr algn="l">
              <a:defRPr sz="1000" b="1">
                <a:solidFill>
                  <a:srgbClr val="0A3557"/>
                </a:solidFill>
                <a:latin typeface="Aptos"/>
              </a:defRPr>
            </a:pPr>
            <a:r>
              <a:t>CAMBIALE AZZURRA</a:t>
            </a:r>
          </a:p>
        </p:txBody>
      </p:sp>
      <p:sp>
        <p:nvSpPr>
          <p:cNvPr id="4" name="TextBox 3"/>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t>ISMEA</a:t>
            </a:r>
          </a:p>
        </p:txBody>
      </p:sp>
      <p:sp>
        <p:nvSpPr>
          <p:cNvPr id="5" name="TextBox 4"/>
          <p:cNvSpPr txBox="1"/>
          <p:nvPr/>
        </p:nvSpPr>
        <p:spPr>
          <a:xfrm>
            <a:off x="594360" y="594360"/>
            <a:ext cx="10972800" cy="502920"/>
          </a:xfrm>
          <a:prstGeom prst="rect">
            <a:avLst/>
          </a:prstGeom>
          <a:noFill/>
        </p:spPr>
        <p:txBody>
          <a:bodyPr wrap="none" lIns="0" tIns="0" rIns="0" bIns="0">
            <a:spAutoFit/>
          </a:bodyPr>
          <a:lstStyle/>
          <a:p>
            <a:pPr algn="l">
              <a:defRPr sz="2700" b="1">
                <a:solidFill>
                  <a:srgbClr val="0A3557"/>
                </a:solidFill>
                <a:latin typeface="Aptos"/>
              </a:defRPr>
            </a:pPr>
            <a:r>
              <a:t>A chi si rivolge</a:t>
            </a:r>
          </a:p>
        </p:txBody>
      </p:sp>
      <p:sp>
        <p:nvSpPr>
          <p:cNvPr id="6" name="TextBox 5"/>
          <p:cNvSpPr txBox="1"/>
          <p:nvPr/>
        </p:nvSpPr>
        <p:spPr>
          <a:xfrm>
            <a:off x="612648" y="1133856"/>
            <a:ext cx="10789920" cy="274320"/>
          </a:xfrm>
          <a:prstGeom prst="rect">
            <a:avLst/>
          </a:prstGeom>
          <a:noFill/>
        </p:spPr>
        <p:txBody>
          <a:bodyPr wrap="none" lIns="0" tIns="0" rIns="0" bIns="0">
            <a:spAutoFit/>
          </a:bodyPr>
          <a:lstStyle/>
          <a:p>
            <a:pPr algn="l">
              <a:defRPr sz="1200" b="0">
                <a:solidFill>
                  <a:srgbClr val="60717F"/>
                </a:solidFill>
                <a:latin typeface="Aptos"/>
              </a:defRPr>
            </a:pPr>
            <a:r>
              <a:t>PMI ittiche attive e già operative</a:t>
            </a:r>
          </a:p>
        </p:txBody>
      </p:sp>
      <p:sp>
        <p:nvSpPr>
          <p:cNvPr id="7" name="Rectangle 6"/>
          <p:cNvSpPr/>
          <p:nvPr/>
        </p:nvSpPr>
        <p:spPr>
          <a:xfrm>
            <a:off x="502920" y="6565392"/>
            <a:ext cx="11155680" cy="9144"/>
          </a:xfrm>
          <a:prstGeom prst="rect">
            <a:avLst/>
          </a:prstGeom>
          <a:solidFill>
            <a:srgbClr val="D7DEE5"/>
          </a:solidFill>
          <a:ln>
            <a:solidFill>
              <a:srgbClr val="D7DE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b28877d992.png"/>
          <p:cNvPicPr>
            <a:picLocks noChangeAspect="1"/>
          </p:cNvPicPr>
          <p:nvPr/>
        </p:nvPicPr>
        <p:blipFill>
          <a:blip r:embed="rId2"/>
          <a:stretch>
            <a:fillRect/>
          </a:stretch>
        </p:blipFill>
        <p:spPr>
          <a:xfrm>
            <a:off x="6903720" y="1463040"/>
            <a:ext cx="4709160" cy="4526280"/>
          </a:xfrm>
          <a:prstGeom prst="rect">
            <a:avLst/>
          </a:prstGeom>
        </p:spPr>
      </p:pic>
      <p:sp>
        <p:nvSpPr>
          <p:cNvPr id="9" name="Rounded Rectangle 8"/>
          <p:cNvSpPr/>
          <p:nvPr/>
        </p:nvSpPr>
        <p:spPr>
          <a:xfrm>
            <a:off x="640080" y="1508760"/>
            <a:ext cx="5715000" cy="1078992"/>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40080" y="1508760"/>
            <a:ext cx="82296" cy="1078992"/>
          </a:xfrm>
          <a:prstGeom prst="rect">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96112" y="1691639"/>
            <a:ext cx="5257800" cy="320040"/>
          </a:xfrm>
          <a:prstGeom prst="rect">
            <a:avLst/>
          </a:prstGeom>
          <a:noFill/>
        </p:spPr>
        <p:txBody>
          <a:bodyPr wrap="none" lIns="0" tIns="0" rIns="0" bIns="0">
            <a:spAutoFit/>
          </a:bodyPr>
          <a:lstStyle/>
          <a:p>
            <a:pPr algn="l">
              <a:defRPr sz="1700" b="1">
                <a:solidFill>
                  <a:srgbClr val="0A3557"/>
                </a:solidFill>
                <a:latin typeface="Aptos"/>
              </a:defRPr>
            </a:pPr>
            <a:r>
              <a:t>PMI della pesca e dell’acquacoltura</a:t>
            </a:r>
          </a:p>
        </p:txBody>
      </p:sp>
      <p:sp>
        <p:nvSpPr>
          <p:cNvPr id="12" name="TextBox 11"/>
          <p:cNvSpPr txBox="1"/>
          <p:nvPr/>
        </p:nvSpPr>
        <p:spPr>
          <a:xfrm>
            <a:off x="896113" y="2148838"/>
            <a:ext cx="4295600" cy="353943"/>
          </a:xfrm>
          <a:prstGeom prst="rect">
            <a:avLst/>
          </a:prstGeom>
          <a:noFill/>
        </p:spPr>
        <p:txBody>
          <a:bodyPr wrap="square" lIns="0" tIns="0" rIns="0" bIns="0">
            <a:spAutoFit/>
          </a:bodyPr>
          <a:lstStyle/>
          <a:p>
            <a:pPr>
              <a:defRPr sz="1150" b="0">
                <a:solidFill>
                  <a:srgbClr val="172B3A"/>
                </a:solidFill>
                <a:latin typeface="Aptos"/>
              </a:defRPr>
            </a:pPr>
            <a:r>
              <a:rPr dirty="0"/>
              <a:t>Imprese </a:t>
            </a:r>
            <a:r>
              <a:rPr dirty="0" err="1"/>
              <a:t>attive</a:t>
            </a:r>
            <a:r>
              <a:rPr dirty="0"/>
              <a:t> </a:t>
            </a:r>
            <a:r>
              <a:rPr lang="it-IT" dirty="0"/>
              <a:t>almeno nel settore dal 1° gennaio 2024 </a:t>
            </a:r>
            <a:r>
              <a:rPr dirty="0"/>
              <a:t>e con </a:t>
            </a:r>
            <a:r>
              <a:rPr dirty="0" err="1"/>
              <a:t>ricavi</a:t>
            </a:r>
            <a:r>
              <a:rPr dirty="0"/>
              <a:t> </a:t>
            </a:r>
            <a:r>
              <a:rPr dirty="0" err="1"/>
              <a:t>registrati</a:t>
            </a:r>
            <a:r>
              <a:rPr dirty="0"/>
              <a:t> </a:t>
            </a:r>
            <a:r>
              <a:rPr dirty="0" err="1"/>
              <a:t>nel</a:t>
            </a:r>
            <a:r>
              <a:rPr dirty="0"/>
              <a:t> 2025</a:t>
            </a:r>
          </a:p>
        </p:txBody>
      </p:sp>
      <p:sp>
        <p:nvSpPr>
          <p:cNvPr id="13" name="Rounded Rectangle 12"/>
          <p:cNvSpPr/>
          <p:nvPr/>
        </p:nvSpPr>
        <p:spPr>
          <a:xfrm>
            <a:off x="640080" y="2788920"/>
            <a:ext cx="5715000" cy="1078992"/>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p>
        </p:txBody>
      </p:sp>
      <p:sp>
        <p:nvSpPr>
          <p:cNvPr id="14" name="Rectangle 13"/>
          <p:cNvSpPr/>
          <p:nvPr/>
        </p:nvSpPr>
        <p:spPr>
          <a:xfrm>
            <a:off x="640080" y="2788920"/>
            <a:ext cx="82296" cy="1078992"/>
          </a:xfrm>
          <a:prstGeom prst="rect">
            <a:avLst/>
          </a:prstGeom>
          <a:solidFill>
            <a:srgbClr val="0A8A8A"/>
          </a:solidFill>
          <a:ln>
            <a:solidFill>
              <a:srgbClr val="0A8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96112" y="2971800"/>
            <a:ext cx="5257800" cy="320040"/>
          </a:xfrm>
          <a:prstGeom prst="rect">
            <a:avLst/>
          </a:prstGeom>
          <a:noFill/>
        </p:spPr>
        <p:txBody>
          <a:bodyPr wrap="none" lIns="0" tIns="0" rIns="0" bIns="0">
            <a:spAutoFit/>
          </a:bodyPr>
          <a:lstStyle/>
          <a:p>
            <a:pPr algn="l">
              <a:defRPr sz="1700" b="1">
                <a:solidFill>
                  <a:srgbClr val="0A3557"/>
                </a:solidFill>
                <a:latin typeface="Aptos"/>
              </a:defRPr>
            </a:pPr>
            <a:r>
              <a:t>Requisiti di impresa</a:t>
            </a:r>
          </a:p>
        </p:txBody>
      </p:sp>
      <p:sp>
        <p:nvSpPr>
          <p:cNvPr id="16" name="TextBox 15"/>
          <p:cNvSpPr txBox="1"/>
          <p:nvPr/>
        </p:nvSpPr>
        <p:spPr>
          <a:xfrm>
            <a:off x="896112" y="3277843"/>
            <a:ext cx="4295600" cy="530915"/>
          </a:xfrm>
          <a:prstGeom prst="rect">
            <a:avLst/>
          </a:prstGeom>
          <a:noFill/>
        </p:spPr>
        <p:txBody>
          <a:bodyPr wrap="square" lIns="0" tIns="0" rIns="0" bIns="0" anchor="t">
            <a:spAutoFit/>
          </a:bodyPr>
          <a:lstStyle/>
          <a:p>
            <a:pPr>
              <a:defRPr sz="1150" b="0">
                <a:solidFill>
                  <a:srgbClr val="172B3A"/>
                </a:solidFill>
                <a:latin typeface="Aptos"/>
              </a:defRPr>
            </a:pPr>
            <a:r>
              <a:rPr sz="1150" dirty="0" err="1">
                <a:solidFill>
                  <a:srgbClr val="172B3A"/>
                </a:solidFill>
                <a:latin typeface="Aptos"/>
              </a:rPr>
              <a:t>Iscrizione</a:t>
            </a:r>
            <a:r>
              <a:rPr sz="1150" dirty="0">
                <a:solidFill>
                  <a:srgbClr val="172B3A"/>
                </a:solidFill>
                <a:latin typeface="Aptos"/>
              </a:rPr>
              <a:t> al Registro delle Imprese con </a:t>
            </a:r>
            <a:r>
              <a:rPr sz="1150" dirty="0" err="1">
                <a:solidFill>
                  <a:srgbClr val="172B3A"/>
                </a:solidFill>
                <a:latin typeface="Aptos"/>
              </a:rPr>
              <a:t>qualifica</a:t>
            </a:r>
            <a:r>
              <a:rPr sz="1150" dirty="0">
                <a:solidFill>
                  <a:srgbClr val="172B3A"/>
                </a:solidFill>
                <a:latin typeface="Aptos"/>
              </a:rPr>
              <a:t> di impresa </a:t>
            </a:r>
            <a:r>
              <a:rPr sz="1150" dirty="0" err="1">
                <a:solidFill>
                  <a:srgbClr val="172B3A"/>
                </a:solidFill>
                <a:latin typeface="Aptos"/>
              </a:rPr>
              <a:t>ittica</a:t>
            </a:r>
            <a:r>
              <a:rPr sz="1150" dirty="0">
                <a:solidFill>
                  <a:srgbClr val="172B3A"/>
                </a:solidFill>
                <a:latin typeface="Aptos"/>
              </a:rPr>
              <a:t> e </a:t>
            </a:r>
            <a:r>
              <a:rPr sz="1150" dirty="0" err="1">
                <a:solidFill>
                  <a:srgbClr val="172B3A"/>
                </a:solidFill>
                <a:latin typeface="Aptos"/>
              </a:rPr>
              <a:t>codici</a:t>
            </a:r>
            <a:r>
              <a:rPr sz="1150" dirty="0">
                <a:solidFill>
                  <a:srgbClr val="172B3A"/>
                </a:solidFill>
                <a:latin typeface="Aptos"/>
              </a:rPr>
              <a:t> ATECO </a:t>
            </a:r>
            <a:r>
              <a:rPr sz="1150" dirty="0" err="1">
                <a:solidFill>
                  <a:srgbClr val="172B3A"/>
                </a:solidFill>
                <a:latin typeface="Aptos"/>
              </a:rPr>
              <a:t>indicati</a:t>
            </a:r>
            <a:r>
              <a:rPr sz="1150" dirty="0">
                <a:solidFill>
                  <a:srgbClr val="172B3A"/>
                </a:solidFill>
                <a:latin typeface="Aptos"/>
              </a:rPr>
              <a:t> </a:t>
            </a:r>
            <a:r>
              <a:rPr sz="1150" dirty="0" err="1">
                <a:solidFill>
                  <a:srgbClr val="172B3A"/>
                </a:solidFill>
                <a:latin typeface="Aptos"/>
              </a:rPr>
              <a:t>nella</a:t>
            </a:r>
            <a:r>
              <a:rPr sz="1150" dirty="0">
                <a:solidFill>
                  <a:srgbClr val="172B3A"/>
                </a:solidFill>
                <a:latin typeface="Aptos"/>
              </a:rPr>
              <a:t> slide </a:t>
            </a:r>
            <a:r>
              <a:rPr sz="1150" dirty="0" err="1">
                <a:solidFill>
                  <a:srgbClr val="172B3A"/>
                </a:solidFill>
                <a:latin typeface="Aptos"/>
              </a:rPr>
              <a:t>successiva</a:t>
            </a:r>
            <a:r>
              <a:rPr sz="1150" dirty="0">
                <a:solidFill>
                  <a:srgbClr val="172B3A"/>
                </a:solidFill>
                <a:latin typeface="Aptos"/>
              </a:rPr>
              <a:t> al Registro delle Imprese con </a:t>
            </a:r>
            <a:r>
              <a:rPr sz="1150" dirty="0" err="1">
                <a:solidFill>
                  <a:srgbClr val="172B3A"/>
                </a:solidFill>
                <a:latin typeface="Aptos"/>
              </a:rPr>
              <a:t>qualifica</a:t>
            </a:r>
            <a:r>
              <a:rPr sz="1150" dirty="0">
                <a:solidFill>
                  <a:srgbClr val="172B3A"/>
                </a:solidFill>
                <a:latin typeface="Aptos"/>
              </a:rPr>
              <a:t> di impresa </a:t>
            </a:r>
            <a:r>
              <a:rPr sz="1150" dirty="0" err="1">
                <a:solidFill>
                  <a:srgbClr val="172B3A"/>
                </a:solidFill>
                <a:latin typeface="Aptos"/>
              </a:rPr>
              <a:t>ittica</a:t>
            </a:r>
            <a:r>
              <a:rPr sz="1150" dirty="0">
                <a:solidFill>
                  <a:srgbClr val="172B3A"/>
                </a:solidFill>
                <a:latin typeface="Aptos"/>
              </a:rPr>
              <a:t> e </a:t>
            </a:r>
            <a:r>
              <a:rPr sz="1150" dirty="0" err="1">
                <a:solidFill>
                  <a:srgbClr val="172B3A"/>
                </a:solidFill>
                <a:latin typeface="Aptos"/>
              </a:rPr>
              <a:t>codice</a:t>
            </a:r>
            <a:r>
              <a:rPr sz="1150" dirty="0">
                <a:solidFill>
                  <a:srgbClr val="172B3A"/>
                </a:solidFill>
                <a:latin typeface="Aptos"/>
              </a:rPr>
              <a:t> ATECO </a:t>
            </a:r>
            <a:r>
              <a:rPr sz="1150" dirty="0" err="1">
                <a:solidFill>
                  <a:srgbClr val="172B3A"/>
                </a:solidFill>
                <a:latin typeface="Aptos"/>
              </a:rPr>
              <a:t>ammissibile</a:t>
            </a:r>
            <a:endParaRPr sz="1150" dirty="0">
              <a:solidFill>
                <a:srgbClr val="172B3A"/>
              </a:solidFill>
              <a:latin typeface="Aptos"/>
            </a:endParaRPr>
          </a:p>
        </p:txBody>
      </p:sp>
      <p:sp>
        <p:nvSpPr>
          <p:cNvPr id="17" name="Rounded Rectangle 16"/>
          <p:cNvSpPr/>
          <p:nvPr/>
        </p:nvSpPr>
        <p:spPr>
          <a:xfrm>
            <a:off x="640080" y="4069080"/>
            <a:ext cx="5715000" cy="1078992"/>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40080" y="4069080"/>
            <a:ext cx="82296" cy="1078992"/>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96112" y="4251960"/>
            <a:ext cx="5257800" cy="320040"/>
          </a:xfrm>
          <a:prstGeom prst="rect">
            <a:avLst/>
          </a:prstGeom>
          <a:noFill/>
        </p:spPr>
        <p:txBody>
          <a:bodyPr wrap="none" lIns="0" tIns="0" rIns="0" bIns="0">
            <a:spAutoFit/>
          </a:bodyPr>
          <a:lstStyle/>
          <a:p>
            <a:pPr algn="l">
              <a:defRPr sz="1700" b="1">
                <a:solidFill>
                  <a:srgbClr val="0A3557"/>
                </a:solidFill>
                <a:latin typeface="Aptos"/>
              </a:defRPr>
            </a:pPr>
            <a:r>
              <a:t>Anzianità operativa</a:t>
            </a:r>
          </a:p>
        </p:txBody>
      </p:sp>
      <p:sp>
        <p:nvSpPr>
          <p:cNvPr id="20" name="TextBox 19"/>
          <p:cNvSpPr txBox="1"/>
          <p:nvPr/>
        </p:nvSpPr>
        <p:spPr>
          <a:xfrm>
            <a:off x="896112" y="4709160"/>
            <a:ext cx="5257800" cy="329184"/>
          </a:xfrm>
          <a:prstGeom prst="rect">
            <a:avLst/>
          </a:prstGeom>
          <a:noFill/>
        </p:spPr>
        <p:txBody>
          <a:bodyPr wrap="none" lIns="0" tIns="0" rIns="0" bIns="0">
            <a:spAutoFit/>
          </a:bodyPr>
          <a:lstStyle/>
          <a:p>
            <a:pPr algn="l">
              <a:defRPr sz="1150" b="0">
                <a:solidFill>
                  <a:srgbClr val="172B3A"/>
                </a:solidFill>
                <a:latin typeface="Aptos"/>
              </a:defRPr>
            </a:pPr>
            <a:r>
              <a:rPr dirty="0" err="1"/>
              <a:t>Attività</a:t>
            </a:r>
            <a:r>
              <a:rPr dirty="0"/>
              <a:t> </a:t>
            </a:r>
            <a:r>
              <a:rPr dirty="0" err="1"/>
              <a:t>oggetto</a:t>
            </a:r>
            <a:r>
              <a:rPr dirty="0"/>
              <a:t> della </a:t>
            </a:r>
            <a:r>
              <a:rPr dirty="0" err="1"/>
              <a:t>richiesta</a:t>
            </a:r>
            <a:r>
              <a:rPr dirty="0"/>
              <a:t> </a:t>
            </a:r>
            <a:r>
              <a:rPr dirty="0" err="1"/>
              <a:t>avviata</a:t>
            </a:r>
            <a:r>
              <a:rPr dirty="0"/>
              <a:t> </a:t>
            </a:r>
            <a:r>
              <a:rPr dirty="0" err="1"/>
              <a:t>entro</a:t>
            </a:r>
            <a:r>
              <a:rPr dirty="0"/>
              <a:t> il 1° </a:t>
            </a:r>
            <a:r>
              <a:rPr dirty="0" err="1"/>
              <a:t>gennaio</a:t>
            </a:r>
            <a:r>
              <a:rPr dirty="0"/>
              <a:t> 2024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8F9"/>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09728"/>
          </a:xfrm>
          <a:prstGeom prst="rect">
            <a:avLst/>
          </a:prstGeom>
          <a:solidFill>
            <a:srgbClr val="E4A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011680" cy="228600"/>
          </a:xfrm>
          <a:prstGeom prst="rect">
            <a:avLst/>
          </a:prstGeom>
          <a:noFill/>
        </p:spPr>
        <p:txBody>
          <a:bodyPr wrap="square" lIns="45720" tIns="27432" rIns="45720" bIns="27432">
            <a:spAutoFit/>
          </a:bodyPr>
          <a:lstStyle/>
          <a:p>
            <a:pPr algn="l"/>
            <a:r>
              <a:rPr sz="750" b="1">
                <a:solidFill>
                  <a:srgbClr val="123A5A"/>
                </a:solidFill>
                <a:latin typeface="Aptos"/>
              </a:rPr>
              <a:t>CAMBIALE AZZURRA</a:t>
            </a:r>
          </a:p>
        </p:txBody>
      </p:sp>
      <p:sp>
        <p:nvSpPr>
          <p:cNvPr id="4" name="TextBox 3"/>
          <p:cNvSpPr txBox="1"/>
          <p:nvPr/>
        </p:nvSpPr>
        <p:spPr>
          <a:xfrm>
            <a:off x="10972800" y="164592"/>
            <a:ext cx="640080" cy="228600"/>
          </a:xfrm>
          <a:prstGeom prst="rect">
            <a:avLst/>
          </a:prstGeom>
          <a:noFill/>
        </p:spPr>
        <p:txBody>
          <a:bodyPr wrap="square" lIns="45720" tIns="27432" rIns="45720" bIns="27432">
            <a:spAutoFit/>
          </a:bodyPr>
          <a:lstStyle/>
          <a:p>
            <a:pPr algn="r"/>
            <a:r>
              <a:rPr sz="750" b="1">
                <a:solidFill>
                  <a:srgbClr val="123A5A"/>
                </a:solidFill>
                <a:latin typeface="Aptos"/>
              </a:rPr>
              <a:t>ISMEA</a:t>
            </a:r>
          </a:p>
        </p:txBody>
      </p:sp>
      <p:sp>
        <p:nvSpPr>
          <p:cNvPr id="5" name="TextBox 4"/>
          <p:cNvSpPr txBox="1"/>
          <p:nvPr/>
        </p:nvSpPr>
        <p:spPr>
          <a:xfrm>
            <a:off x="594360" y="594360"/>
            <a:ext cx="10972800" cy="502920"/>
          </a:xfrm>
          <a:prstGeom prst="rect">
            <a:avLst/>
          </a:prstGeom>
          <a:noFill/>
        </p:spPr>
        <p:txBody>
          <a:bodyPr wrap="square" lIns="45720" tIns="27432" rIns="45720" bIns="27432">
            <a:spAutoFit/>
          </a:bodyPr>
          <a:lstStyle/>
          <a:p>
            <a:pPr algn="l"/>
            <a:r>
              <a:rPr sz="2400" b="1">
                <a:solidFill>
                  <a:srgbClr val="123A5A"/>
                </a:solidFill>
                <a:latin typeface="Aptos"/>
              </a:rPr>
              <a:t>Codici ATECO ammissibili</a:t>
            </a:r>
          </a:p>
        </p:txBody>
      </p:sp>
      <p:sp>
        <p:nvSpPr>
          <p:cNvPr id="6" name="TextBox 5"/>
          <p:cNvSpPr txBox="1"/>
          <p:nvPr/>
        </p:nvSpPr>
        <p:spPr>
          <a:xfrm>
            <a:off x="612648" y="1133856"/>
            <a:ext cx="10789920" cy="274320"/>
          </a:xfrm>
          <a:prstGeom prst="rect">
            <a:avLst/>
          </a:prstGeom>
          <a:noFill/>
        </p:spPr>
        <p:txBody>
          <a:bodyPr wrap="square" lIns="45720" tIns="27432" rIns="45720" bIns="27432">
            <a:spAutoFit/>
          </a:bodyPr>
          <a:lstStyle/>
          <a:p>
            <a:pPr algn="l"/>
            <a:r>
              <a:rPr sz="1050" b="0">
                <a:solidFill>
                  <a:srgbClr val="617386"/>
                </a:solidFill>
                <a:latin typeface="Aptos"/>
              </a:rPr>
              <a:t>Pesca e acquacoltura secondo la classificazione ATECO 2025</a:t>
            </a:r>
          </a:p>
        </p:txBody>
      </p:sp>
      <p:sp>
        <p:nvSpPr>
          <p:cNvPr id="7" name="Rounded Rectangle 6"/>
          <p:cNvSpPr/>
          <p:nvPr/>
        </p:nvSpPr>
        <p:spPr>
          <a:xfrm>
            <a:off x="640080" y="1572768"/>
            <a:ext cx="5440680" cy="1874519"/>
          </a:xfrm>
          <a:prstGeom prst="roundRect">
            <a:avLst/>
          </a:prstGeom>
          <a:solidFill>
            <a:srgbClr val="FFFFFF"/>
          </a:solidFill>
          <a:ln>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1572768"/>
            <a:ext cx="91440" cy="1874519"/>
          </a:xfrm>
          <a:prstGeom prst="rect">
            <a:avLst/>
          </a:prstGeom>
          <a:solidFill>
            <a:srgbClr val="0B72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96112" y="1755648"/>
            <a:ext cx="4983480" cy="320040"/>
          </a:xfrm>
          <a:prstGeom prst="rect">
            <a:avLst/>
          </a:prstGeom>
          <a:noFill/>
        </p:spPr>
        <p:txBody>
          <a:bodyPr wrap="square" lIns="45720" tIns="27432" rIns="45720" bIns="27432">
            <a:spAutoFit/>
          </a:bodyPr>
          <a:lstStyle/>
          <a:p>
            <a:pPr algn="l"/>
            <a:r>
              <a:rPr sz="1700" b="1">
                <a:solidFill>
                  <a:srgbClr val="123A5A"/>
                </a:solidFill>
                <a:latin typeface="Aptos"/>
              </a:rPr>
              <a:t>PESCA</a:t>
            </a:r>
          </a:p>
        </p:txBody>
      </p:sp>
      <p:sp>
        <p:nvSpPr>
          <p:cNvPr id="10" name="TextBox 9"/>
          <p:cNvSpPr txBox="1"/>
          <p:nvPr/>
        </p:nvSpPr>
        <p:spPr>
          <a:xfrm>
            <a:off x="914400" y="2231136"/>
            <a:ext cx="960120" cy="256032"/>
          </a:xfrm>
          <a:prstGeom prst="rect">
            <a:avLst/>
          </a:prstGeom>
          <a:noFill/>
        </p:spPr>
        <p:txBody>
          <a:bodyPr wrap="square" lIns="45720" tIns="27432" rIns="45720" bIns="27432">
            <a:spAutoFit/>
          </a:bodyPr>
          <a:lstStyle/>
          <a:p>
            <a:pPr algn="l"/>
            <a:r>
              <a:rPr sz="1250" b="1">
                <a:solidFill>
                  <a:srgbClr val="0B7296"/>
                </a:solidFill>
                <a:latin typeface="Aptos"/>
              </a:rPr>
              <a:t>03.11.00</a:t>
            </a:r>
          </a:p>
        </p:txBody>
      </p:sp>
      <p:sp>
        <p:nvSpPr>
          <p:cNvPr id="11" name="TextBox 10"/>
          <p:cNvSpPr txBox="1"/>
          <p:nvPr/>
        </p:nvSpPr>
        <p:spPr>
          <a:xfrm>
            <a:off x="1901952" y="2231136"/>
            <a:ext cx="3931920" cy="310896"/>
          </a:xfrm>
          <a:prstGeom prst="rect">
            <a:avLst/>
          </a:prstGeom>
          <a:noFill/>
        </p:spPr>
        <p:txBody>
          <a:bodyPr wrap="square" lIns="45720" tIns="27432" rIns="45720" bIns="27432">
            <a:spAutoFit/>
          </a:bodyPr>
          <a:lstStyle/>
          <a:p>
            <a:pPr algn="l"/>
            <a:r>
              <a:rPr sz="1250" b="0">
                <a:solidFill>
                  <a:srgbClr val="617386"/>
                </a:solidFill>
                <a:latin typeface="Aptos"/>
              </a:rPr>
              <a:t>Pesca marina</a:t>
            </a:r>
          </a:p>
        </p:txBody>
      </p:sp>
      <p:sp>
        <p:nvSpPr>
          <p:cNvPr id="12" name="TextBox 11"/>
          <p:cNvSpPr txBox="1"/>
          <p:nvPr/>
        </p:nvSpPr>
        <p:spPr>
          <a:xfrm>
            <a:off x="914400" y="2724912"/>
            <a:ext cx="960120" cy="256032"/>
          </a:xfrm>
          <a:prstGeom prst="rect">
            <a:avLst/>
          </a:prstGeom>
          <a:noFill/>
        </p:spPr>
        <p:txBody>
          <a:bodyPr wrap="square" lIns="45720" tIns="27432" rIns="45720" bIns="27432">
            <a:spAutoFit/>
          </a:bodyPr>
          <a:lstStyle/>
          <a:p>
            <a:pPr algn="l"/>
            <a:r>
              <a:rPr sz="1250" b="1">
                <a:solidFill>
                  <a:srgbClr val="0B7296"/>
                </a:solidFill>
                <a:latin typeface="Aptos"/>
              </a:rPr>
              <a:t>03.12.00</a:t>
            </a:r>
          </a:p>
        </p:txBody>
      </p:sp>
      <p:sp>
        <p:nvSpPr>
          <p:cNvPr id="13" name="TextBox 12"/>
          <p:cNvSpPr txBox="1"/>
          <p:nvPr/>
        </p:nvSpPr>
        <p:spPr>
          <a:xfrm>
            <a:off x="1901952" y="2724912"/>
            <a:ext cx="3931920" cy="310896"/>
          </a:xfrm>
          <a:prstGeom prst="rect">
            <a:avLst/>
          </a:prstGeom>
          <a:noFill/>
        </p:spPr>
        <p:txBody>
          <a:bodyPr wrap="square" lIns="45720" tIns="27432" rIns="45720" bIns="27432">
            <a:spAutoFit/>
          </a:bodyPr>
          <a:lstStyle/>
          <a:p>
            <a:pPr algn="l"/>
            <a:r>
              <a:rPr sz="1250" b="0">
                <a:solidFill>
                  <a:srgbClr val="617386"/>
                </a:solidFill>
                <a:latin typeface="Aptos"/>
              </a:rPr>
              <a:t>Pesca in acque dolci</a:t>
            </a:r>
          </a:p>
        </p:txBody>
      </p:sp>
      <p:sp>
        <p:nvSpPr>
          <p:cNvPr id="14" name="Rounded Rectangle 13"/>
          <p:cNvSpPr/>
          <p:nvPr/>
        </p:nvSpPr>
        <p:spPr>
          <a:xfrm>
            <a:off x="6263640" y="1572768"/>
            <a:ext cx="5285232" cy="1874519"/>
          </a:xfrm>
          <a:prstGeom prst="roundRect">
            <a:avLst/>
          </a:prstGeom>
          <a:solidFill>
            <a:srgbClr val="FFFFFF"/>
          </a:solidFill>
          <a:ln>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263640" y="1572768"/>
            <a:ext cx="91440" cy="1874519"/>
          </a:xfrm>
          <a:prstGeom prst="rect">
            <a:avLst/>
          </a:prstGeom>
          <a:solidFill>
            <a:srgbClr val="008E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519672" y="1755648"/>
            <a:ext cx="4828032" cy="320040"/>
          </a:xfrm>
          <a:prstGeom prst="rect">
            <a:avLst/>
          </a:prstGeom>
          <a:noFill/>
        </p:spPr>
        <p:txBody>
          <a:bodyPr wrap="square" lIns="45720" tIns="27432" rIns="45720" bIns="27432">
            <a:spAutoFit/>
          </a:bodyPr>
          <a:lstStyle/>
          <a:p>
            <a:pPr algn="l"/>
            <a:r>
              <a:rPr sz="1700" b="1">
                <a:solidFill>
                  <a:srgbClr val="123A5A"/>
                </a:solidFill>
                <a:latin typeface="Aptos"/>
              </a:rPr>
              <a:t>ACQUACOLTURA · CATEGORIE</a:t>
            </a:r>
          </a:p>
        </p:txBody>
      </p:sp>
      <p:sp>
        <p:nvSpPr>
          <p:cNvPr id="17" name="TextBox 16"/>
          <p:cNvSpPr txBox="1"/>
          <p:nvPr/>
        </p:nvSpPr>
        <p:spPr>
          <a:xfrm>
            <a:off x="6537959" y="2231136"/>
            <a:ext cx="960120" cy="256032"/>
          </a:xfrm>
          <a:prstGeom prst="rect">
            <a:avLst/>
          </a:prstGeom>
          <a:noFill/>
        </p:spPr>
        <p:txBody>
          <a:bodyPr wrap="square" lIns="45720" tIns="27432" rIns="45720" bIns="27432">
            <a:spAutoFit/>
          </a:bodyPr>
          <a:lstStyle/>
          <a:p>
            <a:pPr algn="l"/>
            <a:r>
              <a:rPr sz="1250" b="1">
                <a:solidFill>
                  <a:srgbClr val="008E95"/>
                </a:solidFill>
                <a:latin typeface="Aptos"/>
              </a:rPr>
              <a:t>03.21.0</a:t>
            </a:r>
          </a:p>
        </p:txBody>
      </p:sp>
      <p:sp>
        <p:nvSpPr>
          <p:cNvPr id="18" name="TextBox 17"/>
          <p:cNvSpPr txBox="1"/>
          <p:nvPr/>
        </p:nvSpPr>
        <p:spPr>
          <a:xfrm>
            <a:off x="7525512" y="2231136"/>
            <a:ext cx="3776472" cy="310896"/>
          </a:xfrm>
          <a:prstGeom prst="rect">
            <a:avLst/>
          </a:prstGeom>
          <a:noFill/>
        </p:spPr>
        <p:txBody>
          <a:bodyPr wrap="square" lIns="45720" tIns="27432" rIns="45720" bIns="27432">
            <a:spAutoFit/>
          </a:bodyPr>
          <a:lstStyle/>
          <a:p>
            <a:pPr algn="l"/>
            <a:r>
              <a:rPr sz="1250" b="0">
                <a:solidFill>
                  <a:srgbClr val="617386"/>
                </a:solidFill>
                <a:latin typeface="Aptos"/>
              </a:rPr>
              <a:t>Acquacoltura marina</a:t>
            </a:r>
          </a:p>
        </p:txBody>
      </p:sp>
      <p:sp>
        <p:nvSpPr>
          <p:cNvPr id="19" name="TextBox 18"/>
          <p:cNvSpPr txBox="1"/>
          <p:nvPr/>
        </p:nvSpPr>
        <p:spPr>
          <a:xfrm>
            <a:off x="6537959" y="2724912"/>
            <a:ext cx="960120" cy="256032"/>
          </a:xfrm>
          <a:prstGeom prst="rect">
            <a:avLst/>
          </a:prstGeom>
          <a:noFill/>
        </p:spPr>
        <p:txBody>
          <a:bodyPr wrap="square" lIns="45720" tIns="27432" rIns="45720" bIns="27432">
            <a:spAutoFit/>
          </a:bodyPr>
          <a:lstStyle/>
          <a:p>
            <a:pPr algn="l"/>
            <a:r>
              <a:rPr sz="1250" b="1">
                <a:solidFill>
                  <a:srgbClr val="008E95"/>
                </a:solidFill>
                <a:latin typeface="Aptos"/>
              </a:rPr>
              <a:t>03.22.0</a:t>
            </a:r>
          </a:p>
        </p:txBody>
      </p:sp>
      <p:sp>
        <p:nvSpPr>
          <p:cNvPr id="20" name="TextBox 19"/>
          <p:cNvSpPr txBox="1"/>
          <p:nvPr/>
        </p:nvSpPr>
        <p:spPr>
          <a:xfrm>
            <a:off x="7525512" y="2724912"/>
            <a:ext cx="3776472" cy="310896"/>
          </a:xfrm>
          <a:prstGeom prst="rect">
            <a:avLst/>
          </a:prstGeom>
          <a:noFill/>
        </p:spPr>
        <p:txBody>
          <a:bodyPr wrap="square" lIns="45720" tIns="27432" rIns="45720" bIns="27432">
            <a:spAutoFit/>
          </a:bodyPr>
          <a:lstStyle/>
          <a:p>
            <a:pPr algn="l"/>
            <a:r>
              <a:rPr sz="1250" b="0">
                <a:solidFill>
                  <a:srgbClr val="617386"/>
                </a:solidFill>
                <a:latin typeface="Aptos"/>
              </a:rPr>
              <a:t>Acquacoltura in acque dolci</a:t>
            </a:r>
          </a:p>
        </p:txBody>
      </p:sp>
      <p:sp>
        <p:nvSpPr>
          <p:cNvPr id="21" name="Rounded Rectangle 20"/>
          <p:cNvSpPr/>
          <p:nvPr/>
        </p:nvSpPr>
        <p:spPr>
          <a:xfrm>
            <a:off x="640080" y="3685032"/>
            <a:ext cx="5440680" cy="2240280"/>
          </a:xfrm>
          <a:prstGeom prst="roundRect">
            <a:avLst/>
          </a:prstGeom>
          <a:solidFill>
            <a:srgbClr val="FFFFFF"/>
          </a:solidFill>
          <a:ln>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40080" y="3685032"/>
            <a:ext cx="91440" cy="2240280"/>
          </a:xfrm>
          <a:prstGeom prst="rect">
            <a:avLst/>
          </a:prstGeom>
          <a:solidFill>
            <a:srgbClr val="0B72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96112" y="3867912"/>
            <a:ext cx="4983480" cy="320040"/>
          </a:xfrm>
          <a:prstGeom prst="rect">
            <a:avLst/>
          </a:prstGeom>
          <a:noFill/>
        </p:spPr>
        <p:txBody>
          <a:bodyPr wrap="square" lIns="45720" tIns="27432" rIns="45720" bIns="27432">
            <a:spAutoFit/>
          </a:bodyPr>
          <a:lstStyle/>
          <a:p>
            <a:pPr algn="l"/>
            <a:r>
              <a:rPr sz="1700" b="1">
                <a:solidFill>
                  <a:srgbClr val="123A5A"/>
                </a:solidFill>
                <a:latin typeface="Aptos"/>
              </a:rPr>
              <a:t>ACQUACOLTURA MARINA</a:t>
            </a:r>
          </a:p>
        </p:txBody>
      </p:sp>
      <p:sp>
        <p:nvSpPr>
          <p:cNvPr id="24" name="TextBox 23"/>
          <p:cNvSpPr txBox="1"/>
          <p:nvPr/>
        </p:nvSpPr>
        <p:spPr>
          <a:xfrm>
            <a:off x="914400" y="4343400"/>
            <a:ext cx="960120" cy="256032"/>
          </a:xfrm>
          <a:prstGeom prst="rect">
            <a:avLst/>
          </a:prstGeom>
          <a:noFill/>
        </p:spPr>
        <p:txBody>
          <a:bodyPr wrap="square" lIns="45720" tIns="27432" rIns="45720" bIns="27432">
            <a:spAutoFit/>
          </a:bodyPr>
          <a:lstStyle/>
          <a:p>
            <a:pPr algn="l"/>
            <a:r>
              <a:rPr sz="1250" b="1">
                <a:solidFill>
                  <a:srgbClr val="0B7296"/>
                </a:solidFill>
                <a:latin typeface="Aptos"/>
              </a:rPr>
              <a:t>03.21.01</a:t>
            </a:r>
          </a:p>
        </p:txBody>
      </p:sp>
      <p:sp>
        <p:nvSpPr>
          <p:cNvPr id="25" name="TextBox 24"/>
          <p:cNvSpPr txBox="1"/>
          <p:nvPr/>
        </p:nvSpPr>
        <p:spPr>
          <a:xfrm>
            <a:off x="1901952" y="4343400"/>
            <a:ext cx="3931920" cy="310896"/>
          </a:xfrm>
          <a:prstGeom prst="rect">
            <a:avLst/>
          </a:prstGeom>
          <a:noFill/>
        </p:spPr>
        <p:txBody>
          <a:bodyPr wrap="square" lIns="45720" tIns="27432" rIns="45720" bIns="27432">
            <a:spAutoFit/>
          </a:bodyPr>
          <a:lstStyle/>
          <a:p>
            <a:pPr algn="l"/>
            <a:r>
              <a:rPr sz="1250" b="0">
                <a:solidFill>
                  <a:srgbClr val="617386"/>
                </a:solidFill>
                <a:latin typeface="Aptos"/>
              </a:rPr>
              <a:t>Coltivazione di alghe marine</a:t>
            </a:r>
          </a:p>
        </p:txBody>
      </p:sp>
      <p:sp>
        <p:nvSpPr>
          <p:cNvPr id="26" name="TextBox 25"/>
          <p:cNvSpPr txBox="1"/>
          <p:nvPr/>
        </p:nvSpPr>
        <p:spPr>
          <a:xfrm>
            <a:off x="914400" y="4837176"/>
            <a:ext cx="960120" cy="256032"/>
          </a:xfrm>
          <a:prstGeom prst="rect">
            <a:avLst/>
          </a:prstGeom>
          <a:noFill/>
        </p:spPr>
        <p:txBody>
          <a:bodyPr wrap="square" lIns="45720" tIns="27432" rIns="45720" bIns="27432">
            <a:spAutoFit/>
          </a:bodyPr>
          <a:lstStyle/>
          <a:p>
            <a:pPr algn="l"/>
            <a:r>
              <a:rPr sz="1250" b="1">
                <a:solidFill>
                  <a:srgbClr val="0B7296"/>
                </a:solidFill>
                <a:latin typeface="Aptos"/>
              </a:rPr>
              <a:t>03.21.09</a:t>
            </a:r>
          </a:p>
        </p:txBody>
      </p:sp>
      <p:sp>
        <p:nvSpPr>
          <p:cNvPr id="27" name="TextBox 26"/>
          <p:cNvSpPr txBox="1"/>
          <p:nvPr/>
        </p:nvSpPr>
        <p:spPr>
          <a:xfrm>
            <a:off x="1901952" y="4837176"/>
            <a:ext cx="3931920" cy="310896"/>
          </a:xfrm>
          <a:prstGeom prst="rect">
            <a:avLst/>
          </a:prstGeom>
          <a:noFill/>
        </p:spPr>
        <p:txBody>
          <a:bodyPr wrap="square" lIns="45720" tIns="27432" rIns="45720" bIns="27432">
            <a:spAutoFit/>
          </a:bodyPr>
          <a:lstStyle/>
          <a:p>
            <a:pPr algn="l"/>
            <a:r>
              <a:rPr sz="1250" b="0">
                <a:solidFill>
                  <a:srgbClr val="617386"/>
                </a:solidFill>
                <a:latin typeface="Aptos"/>
              </a:rPr>
              <a:t>Altre attività di acquacoltura marina</a:t>
            </a:r>
          </a:p>
        </p:txBody>
      </p:sp>
      <p:sp>
        <p:nvSpPr>
          <p:cNvPr id="28" name="Rounded Rectangle 27"/>
          <p:cNvSpPr/>
          <p:nvPr/>
        </p:nvSpPr>
        <p:spPr>
          <a:xfrm>
            <a:off x="6263640" y="3685032"/>
            <a:ext cx="5285232" cy="2240280"/>
          </a:xfrm>
          <a:prstGeom prst="roundRect">
            <a:avLst/>
          </a:prstGeom>
          <a:solidFill>
            <a:srgbClr val="FFFFFF"/>
          </a:solidFill>
          <a:ln>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6263640" y="3685032"/>
            <a:ext cx="91440" cy="2240280"/>
          </a:xfrm>
          <a:prstGeom prst="rect">
            <a:avLst/>
          </a:prstGeom>
          <a:solidFill>
            <a:srgbClr val="008E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519672" y="3867912"/>
            <a:ext cx="4828032" cy="320040"/>
          </a:xfrm>
          <a:prstGeom prst="rect">
            <a:avLst/>
          </a:prstGeom>
          <a:noFill/>
        </p:spPr>
        <p:txBody>
          <a:bodyPr wrap="square" lIns="45720" tIns="27432" rIns="45720" bIns="27432">
            <a:spAutoFit/>
          </a:bodyPr>
          <a:lstStyle/>
          <a:p>
            <a:pPr algn="l"/>
            <a:r>
              <a:rPr sz="1700" b="1">
                <a:solidFill>
                  <a:srgbClr val="123A5A"/>
                </a:solidFill>
                <a:latin typeface="Aptos"/>
              </a:rPr>
              <a:t>ACQUACOLTURA IN ACQUE DOLCI</a:t>
            </a:r>
          </a:p>
        </p:txBody>
      </p:sp>
      <p:sp>
        <p:nvSpPr>
          <p:cNvPr id="31" name="TextBox 30"/>
          <p:cNvSpPr txBox="1"/>
          <p:nvPr/>
        </p:nvSpPr>
        <p:spPr>
          <a:xfrm>
            <a:off x="6537959" y="4343400"/>
            <a:ext cx="960120" cy="256032"/>
          </a:xfrm>
          <a:prstGeom prst="rect">
            <a:avLst/>
          </a:prstGeom>
          <a:noFill/>
        </p:spPr>
        <p:txBody>
          <a:bodyPr wrap="square" lIns="45720" tIns="27432" rIns="45720" bIns="27432">
            <a:spAutoFit/>
          </a:bodyPr>
          <a:lstStyle/>
          <a:p>
            <a:pPr algn="l"/>
            <a:r>
              <a:rPr sz="1250" b="1">
                <a:solidFill>
                  <a:srgbClr val="008E95"/>
                </a:solidFill>
                <a:latin typeface="Aptos"/>
              </a:rPr>
              <a:t>03.22.01</a:t>
            </a:r>
          </a:p>
        </p:txBody>
      </p:sp>
      <p:sp>
        <p:nvSpPr>
          <p:cNvPr id="32" name="TextBox 31"/>
          <p:cNvSpPr txBox="1"/>
          <p:nvPr/>
        </p:nvSpPr>
        <p:spPr>
          <a:xfrm>
            <a:off x="7525512" y="4343400"/>
            <a:ext cx="3776472" cy="310896"/>
          </a:xfrm>
          <a:prstGeom prst="rect">
            <a:avLst/>
          </a:prstGeom>
          <a:noFill/>
        </p:spPr>
        <p:txBody>
          <a:bodyPr wrap="square" lIns="45720" tIns="27432" rIns="45720" bIns="27432">
            <a:spAutoFit/>
          </a:bodyPr>
          <a:lstStyle/>
          <a:p>
            <a:pPr algn="l"/>
            <a:r>
              <a:rPr sz="1250" b="0">
                <a:solidFill>
                  <a:srgbClr val="617386"/>
                </a:solidFill>
                <a:latin typeface="Aptos"/>
              </a:rPr>
              <a:t>Coltivazione di alghe in acque dolci</a:t>
            </a:r>
          </a:p>
        </p:txBody>
      </p:sp>
      <p:sp>
        <p:nvSpPr>
          <p:cNvPr id="33" name="TextBox 32"/>
          <p:cNvSpPr txBox="1"/>
          <p:nvPr/>
        </p:nvSpPr>
        <p:spPr>
          <a:xfrm>
            <a:off x="6537959" y="4837176"/>
            <a:ext cx="960120" cy="256032"/>
          </a:xfrm>
          <a:prstGeom prst="rect">
            <a:avLst/>
          </a:prstGeom>
          <a:noFill/>
        </p:spPr>
        <p:txBody>
          <a:bodyPr wrap="square" lIns="45720" tIns="27432" rIns="45720" bIns="27432">
            <a:spAutoFit/>
          </a:bodyPr>
          <a:lstStyle/>
          <a:p>
            <a:pPr algn="l"/>
            <a:r>
              <a:rPr sz="1250" b="1">
                <a:solidFill>
                  <a:srgbClr val="008E95"/>
                </a:solidFill>
                <a:latin typeface="Aptos"/>
              </a:rPr>
              <a:t>03.22.09</a:t>
            </a:r>
          </a:p>
        </p:txBody>
      </p:sp>
      <p:sp>
        <p:nvSpPr>
          <p:cNvPr id="34" name="TextBox 33"/>
          <p:cNvSpPr txBox="1"/>
          <p:nvPr/>
        </p:nvSpPr>
        <p:spPr>
          <a:xfrm>
            <a:off x="7525512" y="4837176"/>
            <a:ext cx="3776472" cy="310896"/>
          </a:xfrm>
          <a:prstGeom prst="rect">
            <a:avLst/>
          </a:prstGeom>
          <a:noFill/>
        </p:spPr>
        <p:txBody>
          <a:bodyPr wrap="square" lIns="45720" tIns="27432" rIns="45720" bIns="27432">
            <a:spAutoFit/>
          </a:bodyPr>
          <a:lstStyle/>
          <a:p>
            <a:pPr algn="l"/>
            <a:r>
              <a:rPr sz="1250" b="0">
                <a:solidFill>
                  <a:srgbClr val="617386"/>
                </a:solidFill>
                <a:latin typeface="Aptos"/>
              </a:rPr>
              <a:t>Altre attività di acquacoltura in acque dolci</a:t>
            </a:r>
          </a:p>
        </p:txBody>
      </p:sp>
      <p:sp>
        <p:nvSpPr>
          <p:cNvPr id="35" name="Rectangle 34"/>
          <p:cNvSpPr/>
          <p:nvPr/>
        </p:nvSpPr>
        <p:spPr>
          <a:xfrm>
            <a:off x="502920" y="6528816"/>
            <a:ext cx="11155680" cy="18288"/>
          </a:xfrm>
          <a:prstGeom prst="rect">
            <a:avLst/>
          </a:prstGeom>
          <a:solidFill>
            <a:srgbClr val="D2DA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502920" y="6574536"/>
            <a:ext cx="11155680" cy="164592"/>
          </a:xfrm>
          <a:prstGeom prst="rect">
            <a:avLst/>
          </a:prstGeom>
          <a:noFill/>
        </p:spPr>
        <p:txBody>
          <a:bodyPr wrap="square" lIns="45720" tIns="27432" rIns="45720" bIns="27432">
            <a:spAutoFit/>
          </a:bodyPr>
          <a:lstStyle/>
          <a:p>
            <a:pPr algn="l"/>
            <a:r>
              <a:rPr sz="750" b="0">
                <a:solidFill>
                  <a:srgbClr val="617386"/>
                </a:solidFill>
                <a:latin typeface="Aptos"/>
              </a:rPr>
              <a:t>Fonte: Prospetto informativo Cambiale Azzurra e classificazione ATECO 2025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621792"/>
            <a:ext cx="5943600" cy="438912"/>
          </a:xfrm>
          <a:prstGeom prst="rect">
            <a:avLst/>
          </a:prstGeom>
          <a:noFill/>
          <a:ln/>
        </p:spPr>
        <p:txBody>
          <a:bodyPr wrap="square" lIns="0" tIns="0" rIns="0" bIns="0" rtlCol="0" anchor="ctr"/>
          <a:lstStyle/>
          <a:p>
            <a:pPr marL="0" indent="0">
              <a:buNone/>
            </a:pPr>
            <a:r>
              <a:rPr lang="en-US" sz="2500" b="1" dirty="0">
                <a:solidFill>
                  <a:srgbClr val="123A5A"/>
                </a:solidFill>
                <a:latin typeface="Aptos Display" pitchFamily="34" charset="0"/>
                <a:ea typeface="Aptos Display" pitchFamily="34" charset="-122"/>
                <a:cs typeface="Aptos Display" pitchFamily="34" charset="-120"/>
              </a:rPr>
              <a:t>Quanto si può ottenere</a:t>
            </a:r>
            <a:endParaRPr lang="en-US" sz="2500" dirty="0"/>
          </a:p>
        </p:txBody>
      </p:sp>
      <p:sp>
        <p:nvSpPr>
          <p:cNvPr id="3" name="Text 1"/>
          <p:cNvSpPr/>
          <p:nvPr/>
        </p:nvSpPr>
        <p:spPr>
          <a:xfrm>
            <a:off x="612648" y="1097280"/>
            <a:ext cx="7680960" cy="292608"/>
          </a:xfrm>
          <a:prstGeom prst="rect">
            <a:avLst/>
          </a:prstGeom>
          <a:noFill/>
          <a:ln/>
        </p:spPr>
        <p:txBody>
          <a:bodyPr wrap="square" lIns="0" tIns="0" rIns="0" bIns="0" rtlCol="0" anchor="ctr"/>
          <a:lstStyle/>
          <a:p>
            <a:pPr marL="0" indent="0">
              <a:buNone/>
            </a:pPr>
            <a:r>
              <a:rPr lang="en-US" sz="1150" dirty="0">
                <a:solidFill>
                  <a:srgbClr val="617386"/>
                </a:solidFill>
              </a:rPr>
              <a:t>Prima si applica il limite generale. Poi si considera il limite specifico del settore.</a:t>
            </a:r>
            <a:endParaRPr lang="en-US" sz="1150" dirty="0"/>
          </a:p>
        </p:txBody>
      </p:sp>
      <p:sp>
        <p:nvSpPr>
          <p:cNvPr id="4" name="Shape 2"/>
          <p:cNvSpPr/>
          <p:nvPr/>
        </p:nvSpPr>
        <p:spPr>
          <a:xfrm>
            <a:off x="640080" y="1508760"/>
            <a:ext cx="10908792" cy="1024128"/>
          </a:xfrm>
          <a:prstGeom prst="roundRect">
            <a:avLst>
              <a:gd name="adj" fmla="val 7143"/>
            </a:avLst>
          </a:prstGeom>
          <a:solidFill>
            <a:srgbClr val="EAF2F7"/>
          </a:solidFill>
          <a:ln w="13970">
            <a:solidFill>
              <a:srgbClr val="BFD2DF"/>
            </a:solidFill>
            <a:prstDash val="solid"/>
          </a:ln>
          <a:effectLst>
            <a:outerShdw blurRad="12700" dist="50800" dir="2700000" algn="bl" rotWithShape="0">
              <a:srgbClr val="AAB4BC">
                <a:alpha val="15000"/>
              </a:srgbClr>
            </a:outerShdw>
          </a:effectLst>
        </p:spPr>
        <p:txBody>
          <a:bodyPr/>
          <a:lstStyle/>
          <a:p>
            <a:endParaRPr lang="it-IT"/>
          </a:p>
        </p:txBody>
      </p:sp>
      <p:sp>
        <p:nvSpPr>
          <p:cNvPr id="5" name="Text 3"/>
          <p:cNvSpPr/>
          <p:nvPr/>
        </p:nvSpPr>
        <p:spPr>
          <a:xfrm>
            <a:off x="896112" y="1719072"/>
            <a:ext cx="1874520" cy="228600"/>
          </a:xfrm>
          <a:prstGeom prst="rect">
            <a:avLst/>
          </a:prstGeom>
          <a:noFill/>
          <a:ln/>
        </p:spPr>
        <p:txBody>
          <a:bodyPr wrap="square" lIns="0" tIns="0" rIns="0" bIns="0" rtlCol="0" anchor="ctr"/>
          <a:lstStyle/>
          <a:p>
            <a:pPr marL="0" indent="0">
              <a:buNone/>
            </a:pPr>
            <a:r>
              <a:rPr lang="en-US" sz="1050" b="1" kern="0" spc="50" dirty="0">
                <a:solidFill>
                  <a:srgbClr val="0B7296"/>
                </a:solidFill>
              </a:rPr>
              <a:t>LIMITE GENERALE</a:t>
            </a:r>
            <a:endParaRPr lang="en-US" sz="1050" dirty="0"/>
          </a:p>
        </p:txBody>
      </p:sp>
      <p:sp>
        <p:nvSpPr>
          <p:cNvPr id="6" name="Text 4"/>
          <p:cNvSpPr/>
          <p:nvPr/>
        </p:nvSpPr>
        <p:spPr>
          <a:xfrm>
            <a:off x="2880360" y="1664208"/>
            <a:ext cx="1965960" cy="365760"/>
          </a:xfrm>
          <a:prstGeom prst="rect">
            <a:avLst/>
          </a:prstGeom>
          <a:noFill/>
          <a:ln/>
        </p:spPr>
        <p:txBody>
          <a:bodyPr wrap="square" lIns="0" tIns="0" rIns="0" bIns="0" rtlCol="0" anchor="ctr"/>
          <a:lstStyle/>
          <a:p>
            <a:pPr marL="0" indent="0" algn="ctr">
              <a:buNone/>
            </a:pPr>
            <a:r>
              <a:rPr lang="en-US" sz="2200" b="1" dirty="0">
                <a:solidFill>
                  <a:srgbClr val="123A5A"/>
                </a:solidFill>
              </a:rPr>
              <a:t>da € 3.000</a:t>
            </a:r>
            <a:endParaRPr lang="en-US" sz="2200" dirty="0"/>
          </a:p>
        </p:txBody>
      </p:sp>
      <p:sp>
        <p:nvSpPr>
          <p:cNvPr id="7" name="Text 5"/>
          <p:cNvSpPr/>
          <p:nvPr/>
        </p:nvSpPr>
        <p:spPr>
          <a:xfrm>
            <a:off x="5047488" y="1719072"/>
            <a:ext cx="822960" cy="256032"/>
          </a:xfrm>
          <a:prstGeom prst="rect">
            <a:avLst/>
          </a:prstGeom>
          <a:noFill/>
          <a:ln/>
        </p:spPr>
        <p:txBody>
          <a:bodyPr wrap="square" lIns="0" tIns="0" rIns="0" bIns="0" rtlCol="0" anchor="ctr"/>
          <a:lstStyle/>
          <a:p>
            <a:pPr marL="0" indent="0" algn="ctr">
              <a:buNone/>
            </a:pPr>
            <a:r>
              <a:rPr lang="en-US" sz="1200" dirty="0">
                <a:solidFill>
                  <a:srgbClr val="617386"/>
                </a:solidFill>
              </a:rPr>
              <a:t>fino al</a:t>
            </a:r>
            <a:endParaRPr lang="en-US" sz="1200" dirty="0"/>
          </a:p>
        </p:txBody>
      </p:sp>
      <p:sp>
        <p:nvSpPr>
          <p:cNvPr id="8" name="Text 6"/>
          <p:cNvSpPr/>
          <p:nvPr/>
        </p:nvSpPr>
        <p:spPr>
          <a:xfrm>
            <a:off x="6016752" y="1664208"/>
            <a:ext cx="2514600" cy="365760"/>
          </a:xfrm>
          <a:prstGeom prst="rect">
            <a:avLst/>
          </a:prstGeom>
          <a:noFill/>
          <a:ln/>
        </p:spPr>
        <p:txBody>
          <a:bodyPr wrap="square" lIns="0" tIns="0" rIns="0" bIns="0" rtlCol="0" anchor="ctr"/>
          <a:lstStyle/>
          <a:p>
            <a:pPr marL="0" indent="0" algn="ctr">
              <a:buNone/>
            </a:pPr>
            <a:r>
              <a:rPr lang="en-US" sz="2200" b="1" dirty="0">
                <a:solidFill>
                  <a:srgbClr val="123A5A"/>
                </a:solidFill>
              </a:rPr>
              <a:t>50% dei ricavi</a:t>
            </a:r>
            <a:endParaRPr lang="en-US" sz="2200" dirty="0"/>
          </a:p>
        </p:txBody>
      </p:sp>
      <p:sp>
        <p:nvSpPr>
          <p:cNvPr id="9" name="Text 7"/>
          <p:cNvSpPr/>
          <p:nvPr/>
        </p:nvSpPr>
        <p:spPr>
          <a:xfrm>
            <a:off x="8732520" y="1682496"/>
            <a:ext cx="2331720" cy="457200"/>
          </a:xfrm>
          <a:prstGeom prst="rect">
            <a:avLst/>
          </a:prstGeom>
          <a:noFill/>
          <a:ln/>
        </p:spPr>
        <p:txBody>
          <a:bodyPr wrap="square" lIns="254" tIns="254" rIns="254" bIns="254" rtlCol="0" anchor="ctr"/>
          <a:lstStyle/>
          <a:p>
            <a:pPr marL="0" indent="0" algn="ctr">
              <a:buNone/>
            </a:pPr>
            <a:r>
              <a:rPr lang="en-US" sz="1050" dirty="0">
                <a:solidFill>
                  <a:srgbClr val="617386"/>
                </a:solidFill>
              </a:rPr>
              <a:t>risultanti dall’ultima dichiarazione fiscale presentata</a:t>
            </a:r>
            <a:endParaRPr lang="en-US" sz="1050" dirty="0"/>
          </a:p>
        </p:txBody>
      </p:sp>
      <p:sp>
        <p:nvSpPr>
          <p:cNvPr id="10" name="Text 8"/>
          <p:cNvSpPr/>
          <p:nvPr/>
        </p:nvSpPr>
        <p:spPr>
          <a:xfrm>
            <a:off x="3931920" y="2679192"/>
            <a:ext cx="4343400" cy="256032"/>
          </a:xfrm>
          <a:prstGeom prst="rect">
            <a:avLst/>
          </a:prstGeom>
          <a:noFill/>
          <a:ln/>
        </p:spPr>
        <p:txBody>
          <a:bodyPr wrap="square" lIns="0" tIns="0" rIns="0" bIns="0" rtlCol="0" anchor="ctr"/>
          <a:lstStyle/>
          <a:p>
            <a:pPr marL="0" indent="0" algn="ctr">
              <a:buNone/>
            </a:pPr>
            <a:r>
              <a:rPr lang="en-US" sz="950" b="1" kern="0" spc="50" dirty="0">
                <a:solidFill>
                  <a:srgbClr val="617386"/>
                </a:solidFill>
              </a:rPr>
              <a:t>FERMO RESTANDO IL LIMITE GENERALE</a:t>
            </a:r>
            <a:endParaRPr lang="en-US" sz="950" dirty="0"/>
          </a:p>
        </p:txBody>
      </p:sp>
      <p:sp>
        <p:nvSpPr>
          <p:cNvPr id="11" name="Shape 9"/>
          <p:cNvSpPr/>
          <p:nvPr/>
        </p:nvSpPr>
        <p:spPr>
          <a:xfrm>
            <a:off x="640080" y="3017520"/>
            <a:ext cx="5230368" cy="2971800"/>
          </a:xfrm>
          <a:prstGeom prst="roundRect">
            <a:avLst>
              <a:gd name="adj" fmla="val 2462"/>
            </a:avLst>
          </a:prstGeom>
          <a:solidFill>
            <a:srgbClr val="FFFFFF"/>
          </a:solidFill>
          <a:ln w="17780">
            <a:solidFill>
              <a:srgbClr val="0B7296"/>
            </a:solidFill>
            <a:prstDash val="solid"/>
          </a:ln>
          <a:effectLst>
            <a:outerShdw blurRad="12700" dist="50800" dir="2700000" algn="bl" rotWithShape="0">
              <a:srgbClr val="9AA6B0">
                <a:alpha val="14000"/>
              </a:srgbClr>
            </a:outerShdw>
          </a:effectLst>
        </p:spPr>
        <p:txBody>
          <a:bodyPr/>
          <a:lstStyle/>
          <a:p>
            <a:endParaRPr lang="it-IT"/>
          </a:p>
        </p:txBody>
      </p:sp>
      <p:sp>
        <p:nvSpPr>
          <p:cNvPr id="12" name="Shape 10"/>
          <p:cNvSpPr/>
          <p:nvPr/>
        </p:nvSpPr>
        <p:spPr>
          <a:xfrm>
            <a:off x="667512" y="3044952"/>
            <a:ext cx="5175504" cy="521208"/>
          </a:xfrm>
          <a:prstGeom prst="roundRect">
            <a:avLst>
              <a:gd name="adj" fmla="val 10526"/>
            </a:avLst>
          </a:prstGeom>
          <a:solidFill>
            <a:srgbClr val="0B7296"/>
          </a:solidFill>
          <a:ln w="12700">
            <a:solidFill>
              <a:srgbClr val="0B7296"/>
            </a:solidFill>
            <a:prstDash val="solid"/>
          </a:ln>
        </p:spPr>
        <p:txBody>
          <a:bodyPr/>
          <a:lstStyle/>
          <a:p>
            <a:endParaRPr lang="it-IT"/>
          </a:p>
        </p:txBody>
      </p:sp>
      <p:sp>
        <p:nvSpPr>
          <p:cNvPr id="13" name="Text 11"/>
          <p:cNvSpPr/>
          <p:nvPr/>
        </p:nvSpPr>
        <p:spPr>
          <a:xfrm>
            <a:off x="914400" y="3163824"/>
            <a:ext cx="4681728" cy="228600"/>
          </a:xfrm>
          <a:prstGeom prst="rect">
            <a:avLst/>
          </a:prstGeom>
          <a:noFill/>
          <a:ln/>
        </p:spPr>
        <p:txBody>
          <a:bodyPr wrap="square" lIns="0" tIns="0" rIns="0" bIns="0" rtlCol="0" anchor="ctr"/>
          <a:lstStyle/>
          <a:p>
            <a:pPr marL="0" indent="0" algn="ctr">
              <a:buNone/>
            </a:pPr>
            <a:r>
              <a:rPr lang="en-US" sz="1450" b="1" kern="0" spc="50" dirty="0">
                <a:solidFill>
                  <a:srgbClr val="FFFFFF"/>
                </a:solidFill>
              </a:rPr>
              <a:t>PESCA</a:t>
            </a:r>
            <a:endParaRPr lang="en-US" sz="1450" dirty="0"/>
          </a:p>
        </p:txBody>
      </p:sp>
      <p:sp>
        <p:nvSpPr>
          <p:cNvPr id="14" name="Shape 12"/>
          <p:cNvSpPr/>
          <p:nvPr/>
        </p:nvSpPr>
        <p:spPr>
          <a:xfrm>
            <a:off x="6318504" y="3017520"/>
            <a:ext cx="5230368" cy="2971800"/>
          </a:xfrm>
          <a:prstGeom prst="roundRect">
            <a:avLst>
              <a:gd name="adj" fmla="val 2462"/>
            </a:avLst>
          </a:prstGeom>
          <a:solidFill>
            <a:srgbClr val="FFFFFF"/>
          </a:solidFill>
          <a:ln w="17780">
            <a:solidFill>
              <a:srgbClr val="008E95"/>
            </a:solidFill>
            <a:prstDash val="solid"/>
          </a:ln>
          <a:effectLst>
            <a:outerShdw blurRad="12700" dist="50800" dir="2700000" algn="bl" rotWithShape="0">
              <a:srgbClr val="9AA6B0">
                <a:alpha val="14000"/>
              </a:srgbClr>
            </a:outerShdw>
          </a:effectLst>
        </p:spPr>
        <p:txBody>
          <a:bodyPr/>
          <a:lstStyle/>
          <a:p>
            <a:endParaRPr lang="it-IT"/>
          </a:p>
        </p:txBody>
      </p:sp>
      <p:sp>
        <p:nvSpPr>
          <p:cNvPr id="15" name="Shape 13"/>
          <p:cNvSpPr/>
          <p:nvPr/>
        </p:nvSpPr>
        <p:spPr>
          <a:xfrm>
            <a:off x="6345936" y="3044952"/>
            <a:ext cx="5175504" cy="521208"/>
          </a:xfrm>
          <a:prstGeom prst="roundRect">
            <a:avLst>
              <a:gd name="adj" fmla="val 10526"/>
            </a:avLst>
          </a:prstGeom>
          <a:solidFill>
            <a:srgbClr val="008E95"/>
          </a:solidFill>
          <a:ln w="12700">
            <a:solidFill>
              <a:srgbClr val="008E95"/>
            </a:solidFill>
            <a:prstDash val="solid"/>
          </a:ln>
        </p:spPr>
        <p:txBody>
          <a:bodyPr/>
          <a:lstStyle/>
          <a:p>
            <a:endParaRPr lang="it-IT"/>
          </a:p>
        </p:txBody>
      </p:sp>
      <p:sp>
        <p:nvSpPr>
          <p:cNvPr id="16" name="Text 14"/>
          <p:cNvSpPr/>
          <p:nvPr/>
        </p:nvSpPr>
        <p:spPr>
          <a:xfrm>
            <a:off x="6592824" y="3163824"/>
            <a:ext cx="4681728" cy="228600"/>
          </a:xfrm>
          <a:prstGeom prst="rect">
            <a:avLst/>
          </a:prstGeom>
          <a:noFill/>
          <a:ln/>
        </p:spPr>
        <p:txBody>
          <a:bodyPr wrap="square" lIns="0" tIns="0" rIns="0" bIns="0" rtlCol="0" anchor="ctr"/>
          <a:lstStyle/>
          <a:p>
            <a:pPr marL="0" indent="0" algn="ctr">
              <a:buNone/>
            </a:pPr>
            <a:r>
              <a:rPr lang="en-US" sz="1450" b="1" kern="0" spc="50" dirty="0">
                <a:solidFill>
                  <a:srgbClr val="FFFFFF"/>
                </a:solidFill>
              </a:rPr>
              <a:t>ACQUACOLTURA</a:t>
            </a:r>
            <a:endParaRPr lang="en-US" sz="1450" dirty="0"/>
          </a:p>
        </p:txBody>
      </p:sp>
      <p:sp>
        <p:nvSpPr>
          <p:cNvPr id="17" name="Text 15"/>
          <p:cNvSpPr/>
          <p:nvPr/>
        </p:nvSpPr>
        <p:spPr>
          <a:xfrm>
            <a:off x="1005840" y="3767328"/>
            <a:ext cx="2103120" cy="438912"/>
          </a:xfrm>
          <a:prstGeom prst="rect">
            <a:avLst/>
          </a:prstGeom>
          <a:noFill/>
          <a:ln/>
        </p:spPr>
        <p:txBody>
          <a:bodyPr wrap="square" lIns="0" tIns="0" rIns="0" bIns="0" rtlCol="0" anchor="ctr"/>
          <a:lstStyle/>
          <a:p>
            <a:pPr marL="0" indent="0" algn="ctr">
              <a:buNone/>
            </a:pPr>
            <a:r>
              <a:rPr lang="en-US" sz="2700" b="1" dirty="0">
                <a:solidFill>
                  <a:srgbClr val="123A5A"/>
                </a:solidFill>
              </a:rPr>
              <a:t>€ 20.000</a:t>
            </a:r>
            <a:endParaRPr lang="en-US" sz="2700" dirty="0"/>
          </a:p>
        </p:txBody>
      </p:sp>
      <p:sp>
        <p:nvSpPr>
          <p:cNvPr id="18" name="Text 16"/>
          <p:cNvSpPr/>
          <p:nvPr/>
        </p:nvSpPr>
        <p:spPr>
          <a:xfrm>
            <a:off x="896112" y="4224528"/>
            <a:ext cx="2331720" cy="228600"/>
          </a:xfrm>
          <a:prstGeom prst="rect">
            <a:avLst/>
          </a:prstGeom>
          <a:noFill/>
          <a:ln/>
        </p:spPr>
        <p:txBody>
          <a:bodyPr wrap="square" lIns="0" tIns="0" rIns="0" bIns="0" rtlCol="0" anchor="ctr"/>
          <a:lstStyle/>
          <a:p>
            <a:pPr marL="0" indent="0" algn="ctr">
              <a:buNone/>
            </a:pPr>
            <a:r>
              <a:rPr lang="en-US" sz="1100" dirty="0">
                <a:solidFill>
                  <a:srgbClr val="617386"/>
                </a:solidFill>
              </a:rPr>
              <a:t>per ciascuna imbarcazione</a:t>
            </a:r>
            <a:endParaRPr lang="en-US" sz="1100" dirty="0"/>
          </a:p>
        </p:txBody>
      </p:sp>
      <p:sp>
        <p:nvSpPr>
          <p:cNvPr id="19" name="Shape 17"/>
          <p:cNvSpPr/>
          <p:nvPr/>
        </p:nvSpPr>
        <p:spPr>
          <a:xfrm>
            <a:off x="3300984" y="3703320"/>
            <a:ext cx="1" cy="1143000"/>
          </a:xfrm>
          <a:prstGeom prst="line">
            <a:avLst/>
          </a:prstGeom>
          <a:noFill/>
          <a:ln w="13970">
            <a:solidFill>
              <a:srgbClr val="D6DEE5"/>
            </a:solidFill>
            <a:prstDash val="solid"/>
          </a:ln>
        </p:spPr>
        <p:txBody>
          <a:bodyPr/>
          <a:lstStyle/>
          <a:p>
            <a:endParaRPr lang="it-IT"/>
          </a:p>
        </p:txBody>
      </p:sp>
      <p:sp>
        <p:nvSpPr>
          <p:cNvPr id="20" name="Text 18"/>
          <p:cNvSpPr/>
          <p:nvPr/>
        </p:nvSpPr>
        <p:spPr>
          <a:xfrm>
            <a:off x="3502152" y="3767328"/>
            <a:ext cx="1965960" cy="438912"/>
          </a:xfrm>
          <a:prstGeom prst="rect">
            <a:avLst/>
          </a:prstGeom>
          <a:noFill/>
          <a:ln/>
        </p:spPr>
        <p:txBody>
          <a:bodyPr wrap="square" lIns="0" tIns="0" rIns="0" bIns="0" rtlCol="0" anchor="ctr"/>
          <a:lstStyle/>
          <a:p>
            <a:pPr marL="0" indent="0" algn="ctr">
              <a:buNone/>
            </a:pPr>
            <a:r>
              <a:rPr lang="en-US" sz="2700" b="1" dirty="0">
                <a:solidFill>
                  <a:srgbClr val="E4A900"/>
                </a:solidFill>
              </a:rPr>
              <a:t>€ 60.000</a:t>
            </a:r>
            <a:endParaRPr lang="en-US" sz="2700" dirty="0"/>
          </a:p>
        </p:txBody>
      </p:sp>
      <p:sp>
        <p:nvSpPr>
          <p:cNvPr id="21" name="Text 19"/>
          <p:cNvSpPr/>
          <p:nvPr/>
        </p:nvSpPr>
        <p:spPr>
          <a:xfrm>
            <a:off x="3456432" y="4224528"/>
            <a:ext cx="2057400" cy="228600"/>
          </a:xfrm>
          <a:prstGeom prst="rect">
            <a:avLst/>
          </a:prstGeom>
          <a:noFill/>
          <a:ln/>
        </p:spPr>
        <p:txBody>
          <a:bodyPr wrap="square" lIns="0" tIns="0" rIns="0" bIns="0" rtlCol="0" anchor="ctr"/>
          <a:lstStyle/>
          <a:p>
            <a:pPr marL="0" indent="0" algn="ctr">
              <a:buNone/>
            </a:pPr>
            <a:r>
              <a:rPr lang="en-US" sz="1100" dirty="0">
                <a:solidFill>
                  <a:srgbClr val="617386"/>
                </a:solidFill>
              </a:rPr>
              <a:t>massimo complessivo</a:t>
            </a:r>
            <a:endParaRPr lang="en-US" sz="1100" dirty="0"/>
          </a:p>
        </p:txBody>
      </p:sp>
      <p:sp>
        <p:nvSpPr>
          <p:cNvPr id="22" name="Text 20"/>
          <p:cNvSpPr/>
          <p:nvPr/>
        </p:nvSpPr>
        <p:spPr>
          <a:xfrm>
            <a:off x="1078992" y="4800600"/>
            <a:ext cx="4343400" cy="438912"/>
          </a:xfrm>
          <a:prstGeom prst="rect">
            <a:avLst/>
          </a:prstGeom>
          <a:noFill/>
          <a:ln/>
        </p:spPr>
        <p:txBody>
          <a:bodyPr wrap="square" lIns="254" tIns="254" rIns="254" bIns="254" rtlCol="0" anchor="ctr"/>
          <a:lstStyle/>
          <a:p>
            <a:pPr marL="0" indent="0" algn="ctr">
              <a:buNone/>
            </a:pPr>
            <a:r>
              <a:rPr lang="en-US" sz="1120" b="1" dirty="0">
                <a:solidFill>
                  <a:srgbClr val="123A5A"/>
                </a:solidFill>
              </a:rPr>
              <a:t>per imprese della pesca e cooperative armatoriali con più imbarcazioni</a:t>
            </a:r>
            <a:endParaRPr lang="en-US" sz="1120" dirty="0"/>
          </a:p>
        </p:txBody>
      </p:sp>
      <p:sp>
        <p:nvSpPr>
          <p:cNvPr id="23" name="Shape 21"/>
          <p:cNvSpPr/>
          <p:nvPr/>
        </p:nvSpPr>
        <p:spPr>
          <a:xfrm>
            <a:off x="1490472" y="5376672"/>
            <a:ext cx="3520440" cy="347472"/>
          </a:xfrm>
          <a:prstGeom prst="roundRect">
            <a:avLst>
              <a:gd name="adj" fmla="val 13158"/>
            </a:avLst>
          </a:prstGeom>
          <a:solidFill>
            <a:srgbClr val="F3F7FA"/>
          </a:solidFill>
          <a:ln w="10160">
            <a:solidFill>
              <a:srgbClr val="D6E1E8"/>
            </a:solidFill>
            <a:prstDash val="solid"/>
          </a:ln>
        </p:spPr>
        <p:txBody>
          <a:bodyPr/>
          <a:lstStyle/>
          <a:p>
            <a:endParaRPr lang="it-IT"/>
          </a:p>
        </p:txBody>
      </p:sp>
      <p:sp>
        <p:nvSpPr>
          <p:cNvPr id="24" name="Text 22"/>
          <p:cNvSpPr/>
          <p:nvPr/>
        </p:nvSpPr>
        <p:spPr>
          <a:xfrm>
            <a:off x="1627632" y="5468112"/>
            <a:ext cx="3246120" cy="146304"/>
          </a:xfrm>
          <a:prstGeom prst="rect">
            <a:avLst/>
          </a:prstGeom>
          <a:noFill/>
          <a:ln/>
        </p:spPr>
        <p:txBody>
          <a:bodyPr wrap="square" lIns="0" tIns="0" rIns="0" bIns="0" rtlCol="0" anchor="ctr"/>
          <a:lstStyle/>
          <a:p>
            <a:pPr marL="0" indent="0" algn="ctr">
              <a:buNone/>
            </a:pPr>
            <a:r>
              <a:rPr lang="en-US" sz="870" dirty="0">
                <a:solidFill>
                  <a:srgbClr val="617386"/>
                </a:solidFill>
              </a:rPr>
              <a:t>Imbarcazioni con codice CFR • un solo finanziamento per barca</a:t>
            </a:r>
            <a:endParaRPr lang="en-US" sz="870" dirty="0"/>
          </a:p>
        </p:txBody>
      </p:sp>
      <p:sp>
        <p:nvSpPr>
          <p:cNvPr id="25" name="Text 23"/>
          <p:cNvSpPr/>
          <p:nvPr/>
        </p:nvSpPr>
        <p:spPr>
          <a:xfrm>
            <a:off x="7479792" y="3794760"/>
            <a:ext cx="2880360" cy="502920"/>
          </a:xfrm>
          <a:prstGeom prst="rect">
            <a:avLst/>
          </a:prstGeom>
          <a:noFill/>
          <a:ln/>
        </p:spPr>
        <p:txBody>
          <a:bodyPr wrap="square" lIns="0" tIns="0" rIns="0" bIns="0" rtlCol="0" anchor="ctr"/>
          <a:lstStyle/>
          <a:p>
            <a:pPr marL="0" indent="0" algn="ctr">
              <a:buNone/>
            </a:pPr>
            <a:r>
              <a:rPr lang="en-US" sz="3100" b="1" dirty="0">
                <a:solidFill>
                  <a:srgbClr val="123A5A"/>
                </a:solidFill>
              </a:rPr>
              <a:t>€ 20.000</a:t>
            </a:r>
            <a:endParaRPr lang="en-US" sz="3100" dirty="0"/>
          </a:p>
        </p:txBody>
      </p:sp>
      <p:sp>
        <p:nvSpPr>
          <p:cNvPr id="26" name="Text 24"/>
          <p:cNvSpPr/>
          <p:nvPr/>
        </p:nvSpPr>
        <p:spPr>
          <a:xfrm>
            <a:off x="7543800" y="4425696"/>
            <a:ext cx="2743200" cy="256032"/>
          </a:xfrm>
          <a:prstGeom prst="rect">
            <a:avLst/>
          </a:prstGeom>
          <a:noFill/>
          <a:ln/>
        </p:spPr>
        <p:txBody>
          <a:bodyPr wrap="square" lIns="0" tIns="0" rIns="0" bIns="0" rtlCol="0" anchor="ctr"/>
          <a:lstStyle/>
          <a:p>
            <a:pPr marL="0" indent="0" algn="ctr">
              <a:buNone/>
            </a:pPr>
            <a:r>
              <a:rPr lang="en-US" sz="1200" dirty="0">
                <a:solidFill>
                  <a:srgbClr val="617386"/>
                </a:solidFill>
              </a:rPr>
              <a:t>massimo per ciascuna</a:t>
            </a:r>
            <a:endParaRPr lang="en-US" sz="1200" dirty="0"/>
          </a:p>
        </p:txBody>
      </p:sp>
      <p:sp>
        <p:nvSpPr>
          <p:cNvPr id="27" name="Text 25"/>
          <p:cNvSpPr/>
          <p:nvPr/>
        </p:nvSpPr>
        <p:spPr>
          <a:xfrm>
            <a:off x="7059168" y="4773168"/>
            <a:ext cx="3703320" cy="384048"/>
          </a:xfrm>
          <a:prstGeom prst="rect">
            <a:avLst/>
          </a:prstGeom>
          <a:noFill/>
          <a:ln/>
        </p:spPr>
        <p:txBody>
          <a:bodyPr wrap="square" lIns="0" tIns="0" rIns="0" bIns="0" rtlCol="0" anchor="ctr"/>
          <a:lstStyle/>
          <a:p>
            <a:pPr marL="0" indent="0" algn="ctr">
              <a:buNone/>
            </a:pPr>
            <a:r>
              <a:rPr lang="en-US" sz="1800" b="1" kern="0" spc="50" dirty="0">
                <a:solidFill>
                  <a:srgbClr val="008E95"/>
                </a:solidFill>
              </a:rPr>
              <a:t>PMI BENEFICIARIA</a:t>
            </a:r>
            <a:endParaRPr lang="en-US" sz="1800" dirty="0"/>
          </a:p>
        </p:txBody>
      </p:sp>
      <p:sp>
        <p:nvSpPr>
          <p:cNvPr id="28" name="Shape 26"/>
          <p:cNvSpPr/>
          <p:nvPr/>
        </p:nvSpPr>
        <p:spPr>
          <a:xfrm>
            <a:off x="7470648" y="5376672"/>
            <a:ext cx="2880360" cy="347472"/>
          </a:xfrm>
          <a:prstGeom prst="roundRect">
            <a:avLst>
              <a:gd name="adj" fmla="val 13158"/>
            </a:avLst>
          </a:prstGeom>
          <a:solidFill>
            <a:srgbClr val="F0F8F7"/>
          </a:solidFill>
          <a:ln w="10160">
            <a:solidFill>
              <a:srgbClr val="C5E2DF"/>
            </a:solidFill>
            <a:prstDash val="solid"/>
          </a:ln>
        </p:spPr>
        <p:txBody>
          <a:bodyPr/>
          <a:lstStyle/>
          <a:p>
            <a:endParaRPr lang="it-IT"/>
          </a:p>
        </p:txBody>
      </p:sp>
      <p:sp>
        <p:nvSpPr>
          <p:cNvPr id="29" name="Text 27"/>
          <p:cNvSpPr/>
          <p:nvPr/>
        </p:nvSpPr>
        <p:spPr>
          <a:xfrm>
            <a:off x="7662672" y="5468112"/>
            <a:ext cx="2514600" cy="146304"/>
          </a:xfrm>
          <a:prstGeom prst="rect">
            <a:avLst/>
          </a:prstGeom>
          <a:noFill/>
          <a:ln/>
        </p:spPr>
        <p:txBody>
          <a:bodyPr wrap="square" lIns="0" tIns="0" rIns="0" bIns="0" rtlCol="0" anchor="ctr"/>
          <a:lstStyle/>
          <a:p>
            <a:pPr marL="0" indent="0" algn="ctr">
              <a:buNone/>
            </a:pPr>
            <a:r>
              <a:rPr lang="en-US" sz="870" dirty="0">
                <a:solidFill>
                  <a:srgbClr val="617386"/>
                </a:solidFill>
              </a:rPr>
              <a:t>Limite riferito all’impresa</a:t>
            </a:r>
            <a:endParaRPr lang="en-US" sz="870" dirty="0"/>
          </a:p>
        </p:txBody>
      </p:sp>
      <p:sp>
        <p:nvSpPr>
          <p:cNvPr id="30" name="Text 28"/>
          <p:cNvSpPr/>
          <p:nvPr/>
        </p:nvSpPr>
        <p:spPr>
          <a:xfrm>
            <a:off x="685800" y="6199632"/>
            <a:ext cx="10789920" cy="228600"/>
          </a:xfrm>
          <a:prstGeom prst="rect">
            <a:avLst/>
          </a:prstGeom>
          <a:noFill/>
          <a:ln/>
        </p:spPr>
        <p:txBody>
          <a:bodyPr wrap="square" lIns="0" tIns="0" rIns="0" bIns="0" rtlCol="0" anchor="ctr"/>
          <a:lstStyle/>
          <a:p>
            <a:pPr marL="0" indent="0" algn="ctr">
              <a:buNone/>
            </a:pPr>
            <a:r>
              <a:rPr lang="en-US" sz="1000" b="1" dirty="0">
                <a:solidFill>
                  <a:srgbClr val="123A5A"/>
                </a:solidFill>
              </a:rPr>
              <a:t>IMPORTO CONCEDIBILE = il minore importo risultante dall’applicazione del limite generale e del limite specifico di settore</a:t>
            </a:r>
            <a:endParaRPr lang="en-US" sz="1000" dirty="0"/>
          </a:p>
        </p:txBody>
      </p:sp>
      <p:sp>
        <p:nvSpPr>
          <p:cNvPr id="31" name="Slide Number Placeholder 0"/>
          <p:cNvSpPr>
            <a:spLocks noGrp="1"/>
          </p:cNvSpPr>
          <p:nvPr>
            <p:ph type="sldNum" sz="quarter" idx="4294967295"/>
          </p:nvPr>
        </p:nvSpPr>
        <p:spPr>
          <a:xfrm>
            <a:off x="116128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700">
                <a:solidFill>
                  <a:srgbClr val="7B8794"/>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1" cy="1"/>
          <a:chOff x="0" y="0"/>
          <a:chExt cx="1" cy="1"/>
        </a:xfrm>
      </p:grpSpPr>
      <p:sp>
        <p:nvSpPr>
          <p:cNvPr id="2" name="Rectangle 1"/>
          <p:cNvSpPr/>
          <p:nvPr/>
        </p:nvSpPr>
        <p:spPr>
          <a:xfrm>
            <a:off x="0" y="0"/>
            <a:ext cx="12191695" cy="155448"/>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28600"/>
            <a:ext cx="3200400" cy="228600"/>
          </a:xfrm>
          <a:prstGeom prst="rect">
            <a:avLst/>
          </a:prstGeom>
          <a:noFill/>
        </p:spPr>
        <p:txBody>
          <a:bodyPr wrap="none" lIns="0" tIns="0" rIns="0" bIns="0">
            <a:spAutoFit/>
          </a:bodyPr>
          <a:lstStyle/>
          <a:p>
            <a:pPr algn="l">
              <a:defRPr sz="1000" b="1">
                <a:solidFill>
                  <a:srgbClr val="0A3557"/>
                </a:solidFill>
                <a:latin typeface="Aptos"/>
              </a:defRPr>
            </a:pPr>
            <a:r>
              <a:t>CAMBIALE AZZURRA</a:t>
            </a:r>
          </a:p>
        </p:txBody>
      </p:sp>
      <p:sp>
        <p:nvSpPr>
          <p:cNvPr id="4" name="TextBox 3"/>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t>ISMEA</a:t>
            </a:r>
          </a:p>
        </p:txBody>
      </p:sp>
      <p:sp>
        <p:nvSpPr>
          <p:cNvPr id="5" name="TextBox 4"/>
          <p:cNvSpPr txBox="1"/>
          <p:nvPr/>
        </p:nvSpPr>
        <p:spPr>
          <a:xfrm>
            <a:off x="594360" y="594360"/>
            <a:ext cx="10972800" cy="502920"/>
          </a:xfrm>
          <a:prstGeom prst="rect">
            <a:avLst/>
          </a:prstGeom>
          <a:noFill/>
        </p:spPr>
        <p:txBody>
          <a:bodyPr wrap="none" lIns="0" tIns="0" rIns="0" bIns="0">
            <a:spAutoFit/>
          </a:bodyPr>
          <a:lstStyle/>
          <a:p>
            <a:pPr algn="l">
              <a:defRPr sz="2700" b="1">
                <a:solidFill>
                  <a:srgbClr val="0A3557"/>
                </a:solidFill>
                <a:latin typeface="Aptos"/>
              </a:defRPr>
            </a:pPr>
            <a:r>
              <a:rPr dirty="0"/>
              <a:t>Il principio </a:t>
            </a:r>
            <a:r>
              <a:rPr dirty="0" err="1"/>
              <a:t>chiave</a:t>
            </a:r>
            <a:r>
              <a:rPr dirty="0"/>
              <a:t>: € 20.000 per </a:t>
            </a:r>
            <a:r>
              <a:rPr dirty="0" err="1"/>
              <a:t>imbarcazione</a:t>
            </a:r>
            <a:endParaRPr dirty="0"/>
          </a:p>
        </p:txBody>
      </p:sp>
      <p:sp>
        <p:nvSpPr>
          <p:cNvPr id="6" name="TextBox 5"/>
          <p:cNvSpPr txBox="1"/>
          <p:nvPr/>
        </p:nvSpPr>
        <p:spPr>
          <a:xfrm>
            <a:off x="612648" y="1133856"/>
            <a:ext cx="10789920" cy="274320"/>
          </a:xfrm>
          <a:prstGeom prst="rect">
            <a:avLst/>
          </a:prstGeom>
          <a:noFill/>
        </p:spPr>
        <p:txBody>
          <a:bodyPr wrap="none" lIns="0" tIns="0" rIns="0" bIns="0">
            <a:spAutoFit/>
          </a:bodyPr>
          <a:lstStyle/>
          <a:p>
            <a:pPr algn="l">
              <a:defRPr sz="1200" b="0">
                <a:solidFill>
                  <a:srgbClr val="60717F"/>
                </a:solidFill>
                <a:latin typeface="Aptos"/>
              </a:defRPr>
            </a:pPr>
            <a:r>
              <a:t>Il CFR rende il controllo univoco e trasparente</a:t>
            </a:r>
          </a:p>
        </p:txBody>
      </p:sp>
      <p:sp>
        <p:nvSpPr>
          <p:cNvPr id="7" name="Rectangle 6"/>
          <p:cNvSpPr/>
          <p:nvPr/>
        </p:nvSpPr>
        <p:spPr>
          <a:xfrm>
            <a:off x="502920" y="6565392"/>
            <a:ext cx="11155680" cy="9144"/>
          </a:xfrm>
          <a:prstGeom prst="rect">
            <a:avLst/>
          </a:prstGeom>
          <a:solidFill>
            <a:srgbClr val="D7DEE5"/>
          </a:solidFill>
          <a:ln>
            <a:solidFill>
              <a:srgbClr val="D7DE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081199f04a.png"/>
          <p:cNvPicPr>
            <a:picLocks noChangeAspect="1"/>
          </p:cNvPicPr>
          <p:nvPr/>
        </p:nvPicPr>
        <p:blipFill>
          <a:blip r:embed="rId2"/>
          <a:stretch>
            <a:fillRect/>
          </a:stretch>
        </p:blipFill>
        <p:spPr>
          <a:xfrm>
            <a:off x="594360" y="1463040"/>
            <a:ext cx="5669280" cy="4480560"/>
          </a:xfrm>
          <a:prstGeom prst="rect">
            <a:avLst/>
          </a:prstGeom>
        </p:spPr>
      </p:pic>
      <p:sp>
        <p:nvSpPr>
          <p:cNvPr id="9" name="Rounded Rectangle 8"/>
          <p:cNvSpPr/>
          <p:nvPr/>
        </p:nvSpPr>
        <p:spPr>
          <a:xfrm>
            <a:off x="6629400" y="1691640"/>
            <a:ext cx="4800600" cy="1234440"/>
          </a:xfrm>
          <a:prstGeom prst="roundRect">
            <a:avLst/>
          </a:prstGeom>
          <a:solidFill>
            <a:srgbClr val="FFF4D5"/>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903720" y="1975104"/>
            <a:ext cx="4251960" cy="411480"/>
          </a:xfrm>
          <a:prstGeom prst="rect">
            <a:avLst/>
          </a:prstGeom>
          <a:noFill/>
        </p:spPr>
        <p:txBody>
          <a:bodyPr wrap="none" lIns="0" tIns="0" rIns="0" bIns="0">
            <a:spAutoFit/>
          </a:bodyPr>
          <a:lstStyle/>
          <a:p>
            <a:pPr algn="ctr">
              <a:defRPr sz="2400" b="1">
                <a:solidFill>
                  <a:srgbClr val="0A3557"/>
                </a:solidFill>
                <a:latin typeface="Aptos"/>
              </a:defRPr>
            </a:pPr>
            <a:r>
              <a:t>CFR = chiave univoca</a:t>
            </a:r>
          </a:p>
        </p:txBody>
      </p:sp>
      <p:sp>
        <p:nvSpPr>
          <p:cNvPr id="11" name="Rounded Rectangle 10"/>
          <p:cNvSpPr/>
          <p:nvPr/>
        </p:nvSpPr>
        <p:spPr>
          <a:xfrm>
            <a:off x="6629400" y="3154680"/>
            <a:ext cx="4800600" cy="1078992"/>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629400" y="3154680"/>
            <a:ext cx="82296" cy="1078992"/>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885432" y="3337560"/>
            <a:ext cx="4343400" cy="320040"/>
          </a:xfrm>
          <a:prstGeom prst="rect">
            <a:avLst/>
          </a:prstGeom>
          <a:noFill/>
        </p:spPr>
        <p:txBody>
          <a:bodyPr wrap="none" lIns="0" tIns="0" rIns="0" bIns="0">
            <a:spAutoFit/>
          </a:bodyPr>
          <a:lstStyle/>
          <a:p>
            <a:pPr algn="l">
              <a:defRPr sz="1700" b="1">
                <a:solidFill>
                  <a:srgbClr val="0A3557"/>
                </a:solidFill>
                <a:latin typeface="Aptos"/>
              </a:defRPr>
            </a:pPr>
            <a:r>
              <a:t>Un solo finanziamento</a:t>
            </a:r>
          </a:p>
        </p:txBody>
      </p:sp>
      <p:sp>
        <p:nvSpPr>
          <p:cNvPr id="14" name="TextBox 13"/>
          <p:cNvSpPr txBox="1"/>
          <p:nvPr/>
        </p:nvSpPr>
        <p:spPr>
          <a:xfrm>
            <a:off x="6885432" y="3794760"/>
            <a:ext cx="4343400" cy="329184"/>
          </a:xfrm>
          <a:prstGeom prst="rect">
            <a:avLst/>
          </a:prstGeom>
          <a:noFill/>
        </p:spPr>
        <p:txBody>
          <a:bodyPr wrap="none" lIns="0" tIns="0" rIns="0" bIns="0">
            <a:spAutoFit/>
          </a:bodyPr>
          <a:lstStyle/>
          <a:p>
            <a:pPr algn="l">
              <a:defRPr sz="1150" b="0">
                <a:solidFill>
                  <a:srgbClr val="172B3A"/>
                </a:solidFill>
                <a:latin typeface="Aptos"/>
              </a:defRPr>
            </a:pPr>
            <a:r>
              <a:t>Per ciascuna imbarcazione a valere sulla misura</a:t>
            </a:r>
          </a:p>
        </p:txBody>
      </p:sp>
      <p:sp>
        <p:nvSpPr>
          <p:cNvPr id="15" name="Rounded Rectangle 14"/>
          <p:cNvSpPr/>
          <p:nvPr/>
        </p:nvSpPr>
        <p:spPr>
          <a:xfrm>
            <a:off x="6629400" y="4480560"/>
            <a:ext cx="4800600" cy="1078992"/>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629400" y="4480560"/>
            <a:ext cx="82296" cy="1078992"/>
          </a:xfrm>
          <a:prstGeom prst="rect">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885432" y="4663440"/>
            <a:ext cx="4343400" cy="320040"/>
          </a:xfrm>
          <a:prstGeom prst="rect">
            <a:avLst/>
          </a:prstGeom>
          <a:noFill/>
        </p:spPr>
        <p:txBody>
          <a:bodyPr wrap="none" lIns="0" tIns="0" rIns="0" bIns="0">
            <a:spAutoFit/>
          </a:bodyPr>
          <a:lstStyle/>
          <a:p>
            <a:pPr algn="l">
              <a:defRPr sz="1700" b="1">
                <a:solidFill>
                  <a:srgbClr val="0A3557"/>
                </a:solidFill>
                <a:latin typeface="Aptos"/>
              </a:defRPr>
            </a:pPr>
            <a:r>
              <a:t>Disponibilità documentata</a:t>
            </a:r>
          </a:p>
        </p:txBody>
      </p:sp>
      <p:sp>
        <p:nvSpPr>
          <p:cNvPr id="18" name="TextBox 17"/>
          <p:cNvSpPr txBox="1"/>
          <p:nvPr/>
        </p:nvSpPr>
        <p:spPr>
          <a:xfrm>
            <a:off x="6885432" y="5120640"/>
            <a:ext cx="3074560" cy="353943"/>
          </a:xfrm>
          <a:prstGeom prst="rect">
            <a:avLst/>
          </a:prstGeom>
          <a:noFill/>
        </p:spPr>
        <p:txBody>
          <a:bodyPr wrap="none" lIns="0" tIns="0" rIns="0" bIns="0" anchor="t">
            <a:spAutoFit/>
          </a:bodyPr>
          <a:lstStyle/>
          <a:p>
            <a:pPr>
              <a:defRPr sz="1150" b="0">
                <a:solidFill>
                  <a:srgbClr val="172B3A"/>
                </a:solidFill>
                <a:latin typeface="Aptos"/>
              </a:defRPr>
            </a:pPr>
            <a:r>
              <a:rPr dirty="0" err="1"/>
              <a:t>L’imbarcazione</a:t>
            </a:r>
            <a:r>
              <a:rPr dirty="0"/>
              <a:t> </a:t>
            </a:r>
            <a:r>
              <a:rPr dirty="0" err="1"/>
              <a:t>deve</a:t>
            </a:r>
            <a:r>
              <a:rPr dirty="0"/>
              <a:t> </a:t>
            </a:r>
            <a:r>
              <a:rPr dirty="0" err="1"/>
              <a:t>risultare</a:t>
            </a:r>
            <a:r>
              <a:rPr dirty="0"/>
              <a:t> </a:t>
            </a:r>
            <a:r>
              <a:rPr dirty="0" err="1"/>
              <a:t>nella</a:t>
            </a:r>
            <a:r>
              <a:rPr dirty="0"/>
              <a:t> </a:t>
            </a:r>
            <a:r>
              <a:rPr dirty="0" err="1"/>
              <a:t>disponibilità</a:t>
            </a:r>
            <a:r>
              <a:rPr dirty="0"/>
              <a:t> </a:t>
            </a:r>
            <a:endParaRPr lang="en-US" dirty="0"/>
          </a:p>
          <a:p>
            <a:pPr>
              <a:defRPr sz="1150" b="0">
                <a:solidFill>
                  <a:srgbClr val="172B3A"/>
                </a:solidFill>
                <a:latin typeface="Aptos"/>
              </a:defRPr>
            </a:pPr>
            <a:r>
              <a:rPr dirty="0"/>
              <a:t>del </a:t>
            </a:r>
            <a:r>
              <a:rPr dirty="0" err="1"/>
              <a:t>richiedente</a:t>
            </a:r>
            <a:r>
              <a:rPr dirty="0"/>
              <a:t> alla data della </a:t>
            </a:r>
            <a:r>
              <a:rPr dirty="0" err="1"/>
              <a:t>domanda</a:t>
            </a:r>
            <a:endParaRPr lang="en-US" dirty="0" err="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1" cy="1"/>
          <a:chOff x="0" y="0"/>
          <a:chExt cx="1" cy="1"/>
        </a:xfrm>
      </p:grpSpPr>
      <p:sp>
        <p:nvSpPr>
          <p:cNvPr id="2" name="Rectangle 1"/>
          <p:cNvSpPr/>
          <p:nvPr/>
        </p:nvSpPr>
        <p:spPr>
          <a:xfrm>
            <a:off x="0" y="0"/>
            <a:ext cx="12191695" cy="155448"/>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28600"/>
            <a:ext cx="3200400" cy="228600"/>
          </a:xfrm>
          <a:prstGeom prst="rect">
            <a:avLst/>
          </a:prstGeom>
          <a:noFill/>
        </p:spPr>
        <p:txBody>
          <a:bodyPr wrap="none" lIns="0" tIns="0" rIns="0" bIns="0">
            <a:spAutoFit/>
          </a:bodyPr>
          <a:lstStyle/>
          <a:p>
            <a:pPr algn="l">
              <a:defRPr sz="1000" b="1">
                <a:solidFill>
                  <a:srgbClr val="0A3557"/>
                </a:solidFill>
                <a:latin typeface="Aptos"/>
              </a:defRPr>
            </a:pPr>
            <a:r>
              <a:t>CAMBIALE AZZURRA</a:t>
            </a:r>
          </a:p>
        </p:txBody>
      </p:sp>
      <p:sp>
        <p:nvSpPr>
          <p:cNvPr id="4" name="TextBox 3"/>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t>ISMEA</a:t>
            </a:r>
          </a:p>
        </p:txBody>
      </p:sp>
      <p:sp>
        <p:nvSpPr>
          <p:cNvPr id="5" name="TextBox 4"/>
          <p:cNvSpPr txBox="1"/>
          <p:nvPr/>
        </p:nvSpPr>
        <p:spPr>
          <a:xfrm>
            <a:off x="594360" y="594360"/>
            <a:ext cx="10972800" cy="502920"/>
          </a:xfrm>
          <a:prstGeom prst="rect">
            <a:avLst/>
          </a:prstGeom>
          <a:noFill/>
        </p:spPr>
        <p:txBody>
          <a:bodyPr wrap="none" lIns="0" tIns="0" rIns="0" bIns="0">
            <a:spAutoFit/>
          </a:bodyPr>
          <a:lstStyle/>
          <a:p>
            <a:pPr algn="l">
              <a:defRPr sz="2700" b="1">
                <a:solidFill>
                  <a:srgbClr val="0A3557"/>
                </a:solidFill>
                <a:latin typeface="Aptos"/>
              </a:defRPr>
            </a:pPr>
            <a:r>
              <a:t>Durata e rimborso</a:t>
            </a:r>
          </a:p>
        </p:txBody>
      </p:sp>
      <p:sp>
        <p:nvSpPr>
          <p:cNvPr id="6" name="TextBox 5"/>
          <p:cNvSpPr txBox="1"/>
          <p:nvPr/>
        </p:nvSpPr>
        <p:spPr>
          <a:xfrm>
            <a:off x="612648" y="1133856"/>
            <a:ext cx="10789920" cy="274320"/>
          </a:xfrm>
          <a:prstGeom prst="rect">
            <a:avLst/>
          </a:prstGeom>
          <a:noFill/>
        </p:spPr>
        <p:txBody>
          <a:bodyPr wrap="none" lIns="0" tIns="0" rIns="0" bIns="0">
            <a:spAutoFit/>
          </a:bodyPr>
          <a:lstStyle/>
          <a:p>
            <a:pPr algn="l">
              <a:defRPr sz="1200" b="0">
                <a:solidFill>
                  <a:srgbClr val="60717F"/>
                </a:solidFill>
                <a:latin typeface="Aptos"/>
              </a:defRPr>
            </a:pPr>
            <a:r>
              <a:t>Un profilo finanziario costruito su cinque anni</a:t>
            </a:r>
          </a:p>
        </p:txBody>
      </p:sp>
      <p:sp>
        <p:nvSpPr>
          <p:cNvPr id="7" name="Rectangle 6"/>
          <p:cNvSpPr/>
          <p:nvPr/>
        </p:nvSpPr>
        <p:spPr>
          <a:xfrm>
            <a:off x="502920" y="6565392"/>
            <a:ext cx="11155680" cy="9144"/>
          </a:xfrm>
          <a:prstGeom prst="rect">
            <a:avLst/>
          </a:prstGeom>
          <a:solidFill>
            <a:srgbClr val="D7DEE5"/>
          </a:solidFill>
          <a:ln>
            <a:solidFill>
              <a:srgbClr val="D7DE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a2f736fd94.png"/>
          <p:cNvPicPr>
            <a:picLocks noChangeAspect="1"/>
          </p:cNvPicPr>
          <p:nvPr/>
        </p:nvPicPr>
        <p:blipFill>
          <a:blip r:embed="rId2"/>
          <a:stretch>
            <a:fillRect/>
          </a:stretch>
        </p:blipFill>
        <p:spPr>
          <a:xfrm>
            <a:off x="594360" y="1417320"/>
            <a:ext cx="4846320" cy="4617720"/>
          </a:xfrm>
          <a:prstGeom prst="rect">
            <a:avLst/>
          </a:prstGeom>
        </p:spPr>
      </p:pic>
      <p:sp>
        <p:nvSpPr>
          <p:cNvPr id="9" name="Rounded Rectangle 8"/>
          <p:cNvSpPr/>
          <p:nvPr/>
        </p:nvSpPr>
        <p:spPr>
          <a:xfrm>
            <a:off x="5806440" y="1554480"/>
            <a:ext cx="5486400" cy="1078992"/>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5806440" y="1554480"/>
            <a:ext cx="82296" cy="1078992"/>
          </a:xfrm>
          <a:prstGeom prst="rect">
            <a:avLst/>
          </a:prstGeom>
          <a:solidFill>
            <a:srgbClr val="0A3557"/>
          </a:solidFill>
          <a:ln>
            <a:solidFill>
              <a:srgbClr val="0A355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062472" y="1737360"/>
            <a:ext cx="5029200" cy="320040"/>
          </a:xfrm>
          <a:prstGeom prst="rect">
            <a:avLst/>
          </a:prstGeom>
          <a:noFill/>
        </p:spPr>
        <p:txBody>
          <a:bodyPr wrap="none" lIns="0" tIns="0" rIns="0" bIns="0">
            <a:spAutoFit/>
          </a:bodyPr>
          <a:lstStyle/>
          <a:p>
            <a:pPr algn="l">
              <a:defRPr sz="1700" b="1">
                <a:solidFill>
                  <a:srgbClr val="0A3557"/>
                </a:solidFill>
                <a:latin typeface="Aptos"/>
              </a:defRPr>
            </a:pPr>
            <a:r>
              <a:t>5 anni</a:t>
            </a:r>
          </a:p>
        </p:txBody>
      </p:sp>
      <p:sp>
        <p:nvSpPr>
          <p:cNvPr id="12" name="TextBox 11"/>
          <p:cNvSpPr txBox="1"/>
          <p:nvPr/>
        </p:nvSpPr>
        <p:spPr>
          <a:xfrm>
            <a:off x="6062472" y="2194560"/>
            <a:ext cx="5029200" cy="329184"/>
          </a:xfrm>
          <a:prstGeom prst="rect">
            <a:avLst/>
          </a:prstGeom>
          <a:noFill/>
        </p:spPr>
        <p:txBody>
          <a:bodyPr wrap="none" lIns="0" tIns="0" rIns="0" bIns="0">
            <a:spAutoFit/>
          </a:bodyPr>
          <a:lstStyle/>
          <a:p>
            <a:pPr algn="l">
              <a:defRPr sz="1150" b="0">
                <a:solidFill>
                  <a:srgbClr val="172B3A"/>
                </a:solidFill>
                <a:latin typeface="Aptos"/>
              </a:defRPr>
            </a:pPr>
            <a:r>
              <a:t>Durata complessiva del prestito</a:t>
            </a:r>
          </a:p>
        </p:txBody>
      </p:sp>
      <p:sp>
        <p:nvSpPr>
          <p:cNvPr id="13" name="Rounded Rectangle 12"/>
          <p:cNvSpPr/>
          <p:nvPr/>
        </p:nvSpPr>
        <p:spPr>
          <a:xfrm>
            <a:off x="5806440" y="2880360"/>
            <a:ext cx="5486400" cy="1078992"/>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806440" y="2880360"/>
            <a:ext cx="82296" cy="1078992"/>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062472" y="3063240"/>
            <a:ext cx="5029200" cy="320040"/>
          </a:xfrm>
          <a:prstGeom prst="rect">
            <a:avLst/>
          </a:prstGeom>
          <a:noFill/>
        </p:spPr>
        <p:txBody>
          <a:bodyPr wrap="none" lIns="0" tIns="0" rIns="0" bIns="0">
            <a:spAutoFit/>
          </a:bodyPr>
          <a:lstStyle/>
          <a:p>
            <a:pPr algn="l">
              <a:defRPr sz="1700" b="1">
                <a:solidFill>
                  <a:srgbClr val="0A3557"/>
                </a:solidFill>
                <a:latin typeface="Aptos"/>
              </a:defRPr>
            </a:pPr>
            <a:r>
              <a:t>2 anni</a:t>
            </a:r>
          </a:p>
        </p:txBody>
      </p:sp>
      <p:sp>
        <p:nvSpPr>
          <p:cNvPr id="16" name="TextBox 15"/>
          <p:cNvSpPr txBox="1"/>
          <p:nvPr/>
        </p:nvSpPr>
        <p:spPr>
          <a:xfrm>
            <a:off x="6062472" y="3520439"/>
            <a:ext cx="5029200" cy="329184"/>
          </a:xfrm>
          <a:prstGeom prst="rect">
            <a:avLst/>
          </a:prstGeom>
          <a:noFill/>
        </p:spPr>
        <p:txBody>
          <a:bodyPr wrap="none" lIns="0" tIns="0" rIns="0" bIns="0">
            <a:spAutoFit/>
          </a:bodyPr>
          <a:lstStyle/>
          <a:p>
            <a:pPr algn="l">
              <a:defRPr sz="1150" b="0">
                <a:solidFill>
                  <a:srgbClr val="172B3A"/>
                </a:solidFill>
                <a:latin typeface="Aptos"/>
              </a:defRPr>
            </a:pPr>
            <a:r>
              <a:t>Periodo di preammortamento</a:t>
            </a:r>
          </a:p>
        </p:txBody>
      </p:sp>
      <p:sp>
        <p:nvSpPr>
          <p:cNvPr id="17" name="Rounded Rectangle 16"/>
          <p:cNvSpPr/>
          <p:nvPr/>
        </p:nvSpPr>
        <p:spPr>
          <a:xfrm>
            <a:off x="5806440" y="4206240"/>
            <a:ext cx="5486400" cy="1078992"/>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5806440" y="4206240"/>
            <a:ext cx="82296" cy="1078992"/>
          </a:xfrm>
          <a:prstGeom prst="rect">
            <a:avLst/>
          </a:prstGeom>
          <a:solidFill>
            <a:srgbClr val="0A8A8A"/>
          </a:solidFill>
          <a:ln>
            <a:solidFill>
              <a:srgbClr val="0A8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062472" y="4389120"/>
            <a:ext cx="5029200" cy="320040"/>
          </a:xfrm>
          <a:prstGeom prst="rect">
            <a:avLst/>
          </a:prstGeom>
          <a:noFill/>
        </p:spPr>
        <p:txBody>
          <a:bodyPr wrap="none" lIns="0" tIns="0" rIns="0" bIns="0">
            <a:spAutoFit/>
          </a:bodyPr>
          <a:lstStyle/>
          <a:p>
            <a:pPr algn="l">
              <a:defRPr sz="1700" b="1">
                <a:solidFill>
                  <a:srgbClr val="0A3557"/>
                </a:solidFill>
                <a:latin typeface="Aptos"/>
              </a:defRPr>
            </a:pPr>
            <a:r>
              <a:t>12 rate trimestrali</a:t>
            </a:r>
          </a:p>
        </p:txBody>
      </p:sp>
      <p:sp>
        <p:nvSpPr>
          <p:cNvPr id="20" name="TextBox 19"/>
          <p:cNvSpPr txBox="1"/>
          <p:nvPr/>
        </p:nvSpPr>
        <p:spPr>
          <a:xfrm>
            <a:off x="6062472" y="4846320"/>
            <a:ext cx="5029200" cy="329184"/>
          </a:xfrm>
          <a:prstGeom prst="rect">
            <a:avLst/>
          </a:prstGeom>
          <a:noFill/>
        </p:spPr>
        <p:txBody>
          <a:bodyPr wrap="none" lIns="0" tIns="0" rIns="0" bIns="0">
            <a:spAutoFit/>
          </a:bodyPr>
          <a:lstStyle/>
          <a:p>
            <a:pPr algn="l">
              <a:defRPr sz="1150" b="0">
                <a:solidFill>
                  <a:srgbClr val="172B3A"/>
                </a:solidFill>
                <a:latin typeface="Aptos"/>
              </a:defRPr>
            </a:pPr>
            <a:r>
              <a:t>Rate costanti e posticipate; prima scadenza a 27 mesi dall’erogazione</a:t>
            </a:r>
          </a:p>
        </p:txBody>
      </p:sp>
      <p:sp>
        <p:nvSpPr>
          <p:cNvPr id="21" name="TextBox 20"/>
          <p:cNvSpPr txBox="1"/>
          <p:nvPr/>
        </p:nvSpPr>
        <p:spPr>
          <a:xfrm>
            <a:off x="5833872" y="5577840"/>
            <a:ext cx="3591496" cy="461665"/>
          </a:xfrm>
          <a:prstGeom prst="rect">
            <a:avLst/>
          </a:prstGeom>
          <a:noFill/>
        </p:spPr>
        <p:txBody>
          <a:bodyPr wrap="none" lIns="0" tIns="0" rIns="0" bIns="0" anchor="t">
            <a:spAutoFit/>
          </a:bodyPr>
          <a:lstStyle/>
          <a:p>
            <a:pPr>
              <a:defRPr sz="1500" b="1">
                <a:solidFill>
                  <a:srgbClr val="0A3557"/>
                </a:solidFill>
                <a:latin typeface="Aptos"/>
              </a:defRPr>
            </a:pPr>
            <a:r>
              <a:rPr dirty="0"/>
              <a:t>Tre </a:t>
            </a:r>
            <a:r>
              <a:rPr dirty="0" err="1"/>
              <a:t>cambiali</a:t>
            </a:r>
            <a:r>
              <a:rPr dirty="0"/>
              <a:t> successive </a:t>
            </a:r>
            <a:r>
              <a:rPr dirty="0" err="1"/>
              <a:t>accompagnano</a:t>
            </a:r>
            <a:r>
              <a:rPr dirty="0"/>
              <a:t> </a:t>
            </a:r>
            <a:endParaRPr lang="en-US" dirty="0"/>
          </a:p>
          <a:p>
            <a:pPr algn="l">
              <a:defRPr sz="1500" b="1">
                <a:solidFill>
                  <a:srgbClr val="0A3557"/>
                </a:solidFill>
                <a:latin typeface="Aptos"/>
              </a:defRPr>
            </a:pPr>
            <a:r>
              <a:rPr dirty="0"/>
              <a:t>la progressiva </a:t>
            </a:r>
            <a:r>
              <a:rPr dirty="0" err="1"/>
              <a:t>riduzione</a:t>
            </a:r>
            <a:r>
              <a:rPr dirty="0"/>
              <a:t> </a:t>
            </a:r>
            <a:r>
              <a:rPr dirty="0" err="1"/>
              <a:t>dell’esposizione</a:t>
            </a:r>
            <a:r>
              <a:rPr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1" cy="1"/>
          <a:chOff x="0" y="0"/>
          <a:chExt cx="1" cy="1"/>
        </a:xfrm>
      </p:grpSpPr>
      <p:sp>
        <p:nvSpPr>
          <p:cNvPr id="2" name="Rectangle 1"/>
          <p:cNvSpPr/>
          <p:nvPr/>
        </p:nvSpPr>
        <p:spPr>
          <a:xfrm>
            <a:off x="0" y="0"/>
            <a:ext cx="12191695" cy="155448"/>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28600"/>
            <a:ext cx="3200400" cy="228600"/>
          </a:xfrm>
          <a:prstGeom prst="rect">
            <a:avLst/>
          </a:prstGeom>
          <a:noFill/>
        </p:spPr>
        <p:txBody>
          <a:bodyPr wrap="none" lIns="0" tIns="0" rIns="0" bIns="0">
            <a:spAutoFit/>
          </a:bodyPr>
          <a:lstStyle/>
          <a:p>
            <a:pPr algn="l">
              <a:defRPr sz="1000" b="1">
                <a:solidFill>
                  <a:srgbClr val="0A3557"/>
                </a:solidFill>
                <a:latin typeface="Aptos"/>
              </a:defRPr>
            </a:pPr>
            <a:r>
              <a:t>CAMBIALE AZZURRA</a:t>
            </a:r>
          </a:p>
        </p:txBody>
      </p:sp>
      <p:sp>
        <p:nvSpPr>
          <p:cNvPr id="4" name="TextBox 3"/>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t>ISMEA</a:t>
            </a:r>
          </a:p>
        </p:txBody>
      </p:sp>
      <p:sp>
        <p:nvSpPr>
          <p:cNvPr id="5" name="TextBox 4"/>
          <p:cNvSpPr txBox="1"/>
          <p:nvPr/>
        </p:nvSpPr>
        <p:spPr>
          <a:xfrm>
            <a:off x="594360" y="594360"/>
            <a:ext cx="10972800" cy="502920"/>
          </a:xfrm>
          <a:prstGeom prst="rect">
            <a:avLst/>
          </a:prstGeom>
          <a:noFill/>
        </p:spPr>
        <p:txBody>
          <a:bodyPr wrap="none" lIns="0" tIns="0" rIns="0" bIns="0">
            <a:spAutoFit/>
          </a:bodyPr>
          <a:lstStyle/>
          <a:p>
            <a:pPr algn="l">
              <a:defRPr sz="2700" b="1">
                <a:solidFill>
                  <a:srgbClr val="0A3557"/>
                </a:solidFill>
                <a:latin typeface="Aptos"/>
              </a:defRPr>
            </a:pPr>
            <a:r>
              <a:t>Tasso zero e regime di aiuto</a:t>
            </a:r>
          </a:p>
        </p:txBody>
      </p:sp>
      <p:sp>
        <p:nvSpPr>
          <p:cNvPr id="6" name="TextBox 5"/>
          <p:cNvSpPr txBox="1"/>
          <p:nvPr/>
        </p:nvSpPr>
        <p:spPr>
          <a:xfrm>
            <a:off x="612648" y="1133856"/>
            <a:ext cx="10789920" cy="274320"/>
          </a:xfrm>
          <a:prstGeom prst="rect">
            <a:avLst/>
          </a:prstGeom>
          <a:noFill/>
        </p:spPr>
        <p:txBody>
          <a:bodyPr wrap="none" lIns="0" tIns="0" rIns="0" bIns="0">
            <a:spAutoFit/>
          </a:bodyPr>
          <a:lstStyle/>
          <a:p>
            <a:pPr algn="l">
              <a:defRPr sz="1200" b="0">
                <a:solidFill>
                  <a:srgbClr val="60717F"/>
                </a:solidFill>
                <a:latin typeface="Aptos"/>
              </a:defRPr>
            </a:pPr>
            <a:r>
              <a:t>Gli interessi sono assorbiti dall’agevolazione de minimis</a:t>
            </a:r>
          </a:p>
        </p:txBody>
      </p:sp>
      <p:sp>
        <p:nvSpPr>
          <p:cNvPr id="7" name="Rectangle 6"/>
          <p:cNvSpPr/>
          <p:nvPr/>
        </p:nvSpPr>
        <p:spPr>
          <a:xfrm>
            <a:off x="502920" y="6565392"/>
            <a:ext cx="11155680" cy="9144"/>
          </a:xfrm>
          <a:prstGeom prst="rect">
            <a:avLst/>
          </a:prstGeom>
          <a:solidFill>
            <a:srgbClr val="D7DEE5"/>
          </a:solidFill>
          <a:ln>
            <a:solidFill>
              <a:srgbClr val="D7DE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777240" y="1600200"/>
            <a:ext cx="2971800" cy="2971800"/>
          </a:xfrm>
          <a:prstGeom prst="ellipse">
            <a:avLst/>
          </a:prstGeom>
          <a:solidFill>
            <a:srgbClr val="0A3557"/>
          </a:solidFill>
          <a:ln>
            <a:solidFill>
              <a:srgbClr val="0A355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97280" y="2249424"/>
            <a:ext cx="2331720" cy="777240"/>
          </a:xfrm>
          <a:prstGeom prst="rect">
            <a:avLst/>
          </a:prstGeom>
          <a:noFill/>
        </p:spPr>
        <p:txBody>
          <a:bodyPr wrap="none" lIns="0" tIns="0" rIns="0" bIns="0">
            <a:spAutoFit/>
          </a:bodyPr>
          <a:lstStyle/>
          <a:p>
            <a:pPr algn="ctr">
              <a:defRPr sz="5000" b="1">
                <a:solidFill>
                  <a:srgbClr val="F5B826"/>
                </a:solidFill>
                <a:latin typeface="Aptos"/>
              </a:defRPr>
            </a:pPr>
            <a:r>
              <a:t>0%</a:t>
            </a:r>
          </a:p>
        </p:txBody>
      </p:sp>
      <p:sp>
        <p:nvSpPr>
          <p:cNvPr id="10" name="TextBox 9"/>
          <p:cNvSpPr txBox="1"/>
          <p:nvPr/>
        </p:nvSpPr>
        <p:spPr>
          <a:xfrm>
            <a:off x="1489820" y="3127248"/>
            <a:ext cx="1546641" cy="492443"/>
          </a:xfrm>
          <a:prstGeom prst="rect">
            <a:avLst/>
          </a:prstGeom>
          <a:noFill/>
        </p:spPr>
        <p:txBody>
          <a:bodyPr wrap="none" lIns="0" tIns="0" rIns="0" bIns="0" anchor="t">
            <a:spAutoFit/>
          </a:bodyPr>
          <a:lstStyle/>
          <a:p>
            <a:pPr algn="ctr">
              <a:defRPr sz="1600" b="0">
                <a:solidFill>
                  <a:srgbClr val="FFFFFF"/>
                </a:solidFill>
                <a:latin typeface="Aptos"/>
              </a:defRPr>
            </a:pPr>
            <a:r>
              <a:rPr dirty="0" err="1"/>
              <a:t>interessi</a:t>
            </a:r>
            <a:r>
              <a:rPr dirty="0"/>
              <a:t> a </a:t>
            </a:r>
            <a:r>
              <a:rPr dirty="0" err="1"/>
              <a:t>carico</a:t>
            </a:r>
            <a:r>
              <a:rPr dirty="0"/>
              <a:t> </a:t>
            </a:r>
            <a:endParaRPr lang="en-US" dirty="0"/>
          </a:p>
          <a:p>
            <a:pPr algn="ctr">
              <a:defRPr sz="1600" b="0">
                <a:solidFill>
                  <a:srgbClr val="FFFFFF"/>
                </a:solidFill>
                <a:latin typeface="Aptos"/>
              </a:defRPr>
            </a:pPr>
            <a:r>
              <a:rPr dirty="0" err="1"/>
              <a:t>dell’impresa</a:t>
            </a:r>
          </a:p>
        </p:txBody>
      </p:sp>
      <p:sp>
        <p:nvSpPr>
          <p:cNvPr id="11" name="Rounded Rectangle 10"/>
          <p:cNvSpPr/>
          <p:nvPr/>
        </p:nvSpPr>
        <p:spPr>
          <a:xfrm>
            <a:off x="4251960" y="1600200"/>
            <a:ext cx="6858000" cy="123444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251960" y="1600200"/>
            <a:ext cx="82296" cy="1234440"/>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07992" y="1783080"/>
            <a:ext cx="6400800" cy="320040"/>
          </a:xfrm>
          <a:prstGeom prst="rect">
            <a:avLst/>
          </a:prstGeom>
          <a:noFill/>
        </p:spPr>
        <p:txBody>
          <a:bodyPr wrap="none" lIns="0" tIns="0" rIns="0" bIns="0">
            <a:spAutoFit/>
          </a:bodyPr>
          <a:lstStyle/>
          <a:p>
            <a:pPr algn="l">
              <a:defRPr sz="1700" b="1">
                <a:solidFill>
                  <a:srgbClr val="0A3557"/>
                </a:solidFill>
                <a:latin typeface="Aptos"/>
              </a:defRPr>
            </a:pPr>
            <a:r>
              <a:t>Meccanismo</a:t>
            </a:r>
          </a:p>
        </p:txBody>
      </p:sp>
      <p:sp>
        <p:nvSpPr>
          <p:cNvPr id="14" name="TextBox 13"/>
          <p:cNvSpPr txBox="1"/>
          <p:nvPr/>
        </p:nvSpPr>
        <p:spPr>
          <a:xfrm>
            <a:off x="4507992" y="2240280"/>
            <a:ext cx="6400800" cy="484632"/>
          </a:xfrm>
          <a:prstGeom prst="rect">
            <a:avLst/>
          </a:prstGeom>
          <a:noFill/>
        </p:spPr>
        <p:txBody>
          <a:bodyPr wrap="none" lIns="0" tIns="0" rIns="0" bIns="0">
            <a:spAutoFit/>
          </a:bodyPr>
          <a:lstStyle/>
          <a:p>
            <a:pPr algn="l">
              <a:defRPr sz="1150" b="0">
                <a:solidFill>
                  <a:srgbClr val="172B3A"/>
                </a:solidFill>
                <a:latin typeface="Aptos"/>
              </a:defRPr>
            </a:pPr>
            <a:r>
              <a:t>Il finanziamento è concesso a tasso zero mediante abbattimento degli interessi per l’intera durata.</a:t>
            </a:r>
          </a:p>
        </p:txBody>
      </p:sp>
      <p:sp>
        <p:nvSpPr>
          <p:cNvPr id="15" name="Rounded Rectangle 14"/>
          <p:cNvSpPr/>
          <p:nvPr/>
        </p:nvSpPr>
        <p:spPr>
          <a:xfrm>
            <a:off x="4251960" y="3063240"/>
            <a:ext cx="6858000" cy="123444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251960" y="3063240"/>
            <a:ext cx="82296" cy="1234440"/>
          </a:xfrm>
          <a:prstGeom prst="rect">
            <a:avLst/>
          </a:prstGeom>
          <a:solidFill>
            <a:srgbClr val="0A8A8A"/>
          </a:solidFill>
          <a:ln>
            <a:solidFill>
              <a:srgbClr val="0A8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07992" y="3246120"/>
            <a:ext cx="6400800" cy="320040"/>
          </a:xfrm>
          <a:prstGeom prst="rect">
            <a:avLst/>
          </a:prstGeom>
          <a:noFill/>
        </p:spPr>
        <p:txBody>
          <a:bodyPr wrap="none" lIns="0" tIns="0" rIns="0" bIns="0">
            <a:spAutoFit/>
          </a:bodyPr>
          <a:lstStyle/>
          <a:p>
            <a:pPr algn="l">
              <a:defRPr sz="1700" b="1">
                <a:solidFill>
                  <a:srgbClr val="0A3557"/>
                </a:solidFill>
                <a:latin typeface="Aptos"/>
              </a:defRPr>
            </a:pPr>
            <a:r>
              <a:t>Capienza de minimis</a:t>
            </a:r>
          </a:p>
        </p:txBody>
      </p:sp>
      <p:sp>
        <p:nvSpPr>
          <p:cNvPr id="18" name="TextBox 17"/>
          <p:cNvSpPr txBox="1"/>
          <p:nvPr/>
        </p:nvSpPr>
        <p:spPr>
          <a:xfrm>
            <a:off x="4507992" y="3703320"/>
            <a:ext cx="6400800" cy="484632"/>
          </a:xfrm>
          <a:prstGeom prst="rect">
            <a:avLst/>
          </a:prstGeom>
          <a:noFill/>
        </p:spPr>
        <p:txBody>
          <a:bodyPr wrap="none" lIns="0" tIns="0" rIns="0" bIns="0">
            <a:spAutoFit/>
          </a:bodyPr>
          <a:lstStyle/>
          <a:p>
            <a:pPr algn="l">
              <a:defRPr sz="1150" b="0">
                <a:solidFill>
                  <a:srgbClr val="172B3A"/>
                </a:solidFill>
                <a:latin typeface="Aptos"/>
              </a:defRPr>
            </a:pPr>
            <a:r>
              <a:t>Se il massimale disponibile non è sufficiente, l’importo del prestito viene ridotto.</a:t>
            </a:r>
          </a:p>
        </p:txBody>
      </p:sp>
      <p:sp>
        <p:nvSpPr>
          <p:cNvPr id="19" name="Rounded Rectangle 18"/>
          <p:cNvSpPr/>
          <p:nvPr/>
        </p:nvSpPr>
        <p:spPr>
          <a:xfrm>
            <a:off x="4251960" y="4526280"/>
            <a:ext cx="6858000" cy="123444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4251960" y="4526280"/>
            <a:ext cx="82296" cy="1234440"/>
          </a:xfrm>
          <a:prstGeom prst="rect">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507992" y="4709160"/>
            <a:ext cx="6400800" cy="320040"/>
          </a:xfrm>
          <a:prstGeom prst="rect">
            <a:avLst/>
          </a:prstGeom>
          <a:noFill/>
        </p:spPr>
        <p:txBody>
          <a:bodyPr wrap="none" lIns="0" tIns="0" rIns="0" bIns="0">
            <a:spAutoFit/>
          </a:bodyPr>
          <a:lstStyle/>
          <a:p>
            <a:pPr algn="l">
              <a:defRPr sz="1700" b="1">
                <a:solidFill>
                  <a:srgbClr val="0A3557"/>
                </a:solidFill>
                <a:latin typeface="Aptos"/>
              </a:defRPr>
            </a:pPr>
            <a:r>
              <a:t>Valutazione</a:t>
            </a:r>
          </a:p>
        </p:txBody>
      </p:sp>
      <p:sp>
        <p:nvSpPr>
          <p:cNvPr id="22" name="TextBox 21"/>
          <p:cNvSpPr txBox="1"/>
          <p:nvPr/>
        </p:nvSpPr>
        <p:spPr>
          <a:xfrm>
            <a:off x="4507992" y="5166360"/>
            <a:ext cx="6400800" cy="484632"/>
          </a:xfrm>
          <a:prstGeom prst="rect">
            <a:avLst/>
          </a:prstGeom>
          <a:noFill/>
        </p:spPr>
        <p:txBody>
          <a:bodyPr wrap="none" lIns="0" tIns="0" rIns="0" bIns="0">
            <a:spAutoFit/>
          </a:bodyPr>
          <a:lstStyle/>
          <a:p>
            <a:pPr algn="l">
              <a:defRPr sz="1150" b="0">
                <a:solidFill>
                  <a:srgbClr val="172B3A"/>
                </a:solidFill>
                <a:latin typeface="Aptos"/>
              </a:defRPr>
            </a:pPr>
            <a:r>
              <a:t>L’equivalente agevolativo è determinato applicando un tasso teorico correlato al rating.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1" cy="1"/>
          <a:chOff x="0" y="0"/>
          <a:chExt cx="1" cy="1"/>
        </a:xfrm>
      </p:grpSpPr>
      <p:sp>
        <p:nvSpPr>
          <p:cNvPr id="2" name="Rectangle 1"/>
          <p:cNvSpPr/>
          <p:nvPr/>
        </p:nvSpPr>
        <p:spPr>
          <a:xfrm>
            <a:off x="0" y="0"/>
            <a:ext cx="12191695" cy="155448"/>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28600"/>
            <a:ext cx="3200400" cy="228600"/>
          </a:xfrm>
          <a:prstGeom prst="rect">
            <a:avLst/>
          </a:prstGeom>
          <a:noFill/>
        </p:spPr>
        <p:txBody>
          <a:bodyPr wrap="none" lIns="0" tIns="0" rIns="0" bIns="0">
            <a:spAutoFit/>
          </a:bodyPr>
          <a:lstStyle/>
          <a:p>
            <a:pPr algn="l">
              <a:defRPr sz="1000" b="1">
                <a:solidFill>
                  <a:srgbClr val="0A3557"/>
                </a:solidFill>
                <a:latin typeface="Aptos"/>
              </a:defRPr>
            </a:pPr>
            <a:r>
              <a:t>CAMBIALE AZZURRA</a:t>
            </a:r>
          </a:p>
        </p:txBody>
      </p:sp>
      <p:sp>
        <p:nvSpPr>
          <p:cNvPr id="4" name="TextBox 3"/>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t>ISMEA</a:t>
            </a:r>
          </a:p>
        </p:txBody>
      </p:sp>
      <p:sp>
        <p:nvSpPr>
          <p:cNvPr id="5" name="TextBox 4"/>
          <p:cNvSpPr txBox="1"/>
          <p:nvPr/>
        </p:nvSpPr>
        <p:spPr>
          <a:xfrm>
            <a:off x="594360" y="594360"/>
            <a:ext cx="10972800" cy="502920"/>
          </a:xfrm>
          <a:prstGeom prst="rect">
            <a:avLst/>
          </a:prstGeom>
          <a:noFill/>
        </p:spPr>
        <p:txBody>
          <a:bodyPr wrap="none" lIns="0" tIns="0" rIns="0" bIns="0">
            <a:spAutoFit/>
          </a:bodyPr>
          <a:lstStyle/>
          <a:p>
            <a:pPr algn="l">
              <a:defRPr sz="2700" b="1">
                <a:solidFill>
                  <a:srgbClr val="0A3557"/>
                </a:solidFill>
                <a:latin typeface="Aptos"/>
              </a:defRPr>
            </a:pPr>
            <a:r>
              <a:t>Come si presenta la domanda</a:t>
            </a:r>
          </a:p>
        </p:txBody>
      </p:sp>
      <p:sp>
        <p:nvSpPr>
          <p:cNvPr id="6" name="TextBox 5"/>
          <p:cNvSpPr txBox="1"/>
          <p:nvPr/>
        </p:nvSpPr>
        <p:spPr>
          <a:xfrm>
            <a:off x="612648" y="1133856"/>
            <a:ext cx="10789920" cy="274320"/>
          </a:xfrm>
          <a:prstGeom prst="rect">
            <a:avLst/>
          </a:prstGeom>
          <a:noFill/>
        </p:spPr>
        <p:txBody>
          <a:bodyPr wrap="none" lIns="0" tIns="0" rIns="0" bIns="0">
            <a:spAutoFit/>
          </a:bodyPr>
          <a:lstStyle/>
          <a:p>
            <a:pPr algn="l">
              <a:defRPr sz="1200" b="0">
                <a:solidFill>
                  <a:srgbClr val="60717F"/>
                </a:solidFill>
                <a:latin typeface="Aptos"/>
              </a:defRPr>
            </a:pPr>
            <a:r>
              <a:t>Una procedura interamente telematica</a:t>
            </a:r>
          </a:p>
        </p:txBody>
      </p:sp>
      <p:sp>
        <p:nvSpPr>
          <p:cNvPr id="7" name="Rectangle 6"/>
          <p:cNvSpPr/>
          <p:nvPr/>
        </p:nvSpPr>
        <p:spPr>
          <a:xfrm>
            <a:off x="502920" y="6565392"/>
            <a:ext cx="11155680" cy="9144"/>
          </a:xfrm>
          <a:prstGeom prst="rect">
            <a:avLst/>
          </a:prstGeom>
          <a:solidFill>
            <a:srgbClr val="D7DEE5"/>
          </a:solidFill>
          <a:ln>
            <a:solidFill>
              <a:srgbClr val="D7DE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1a3eba2465.png"/>
          <p:cNvPicPr>
            <a:picLocks noChangeAspect="1"/>
          </p:cNvPicPr>
          <p:nvPr/>
        </p:nvPicPr>
        <p:blipFill>
          <a:blip r:embed="rId2"/>
          <a:stretch>
            <a:fillRect/>
          </a:stretch>
        </p:blipFill>
        <p:spPr>
          <a:xfrm>
            <a:off x="6903720" y="1417320"/>
            <a:ext cx="4709160" cy="4617720"/>
          </a:xfrm>
          <a:prstGeom prst="rect">
            <a:avLst/>
          </a:prstGeom>
        </p:spPr>
      </p:pic>
      <p:sp>
        <p:nvSpPr>
          <p:cNvPr id="9" name="Oval 8"/>
          <p:cNvSpPr/>
          <p:nvPr/>
        </p:nvSpPr>
        <p:spPr>
          <a:xfrm>
            <a:off x="658368" y="1481328"/>
            <a:ext cx="512064" cy="512064"/>
          </a:xfrm>
          <a:prstGeom prst="ellipse">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8368" y="1581912"/>
            <a:ext cx="512064" cy="210312"/>
          </a:xfrm>
          <a:prstGeom prst="rect">
            <a:avLst/>
          </a:prstGeom>
          <a:noFill/>
        </p:spPr>
        <p:txBody>
          <a:bodyPr wrap="none" lIns="0" tIns="0" rIns="0" bIns="0">
            <a:spAutoFit/>
          </a:bodyPr>
          <a:lstStyle/>
          <a:p>
            <a:pPr algn="ctr">
              <a:defRPr sz="1200" b="1">
                <a:solidFill>
                  <a:srgbClr val="FFFFFF"/>
                </a:solidFill>
                <a:latin typeface="Aptos"/>
              </a:defRPr>
            </a:pPr>
            <a:r>
              <a:t>1</a:t>
            </a:r>
          </a:p>
        </p:txBody>
      </p:sp>
      <p:sp>
        <p:nvSpPr>
          <p:cNvPr id="11" name="TextBox 10"/>
          <p:cNvSpPr txBox="1"/>
          <p:nvPr/>
        </p:nvSpPr>
        <p:spPr>
          <a:xfrm>
            <a:off x="1353312" y="1563624"/>
            <a:ext cx="4480560" cy="274320"/>
          </a:xfrm>
          <a:prstGeom prst="rect">
            <a:avLst/>
          </a:prstGeom>
          <a:noFill/>
        </p:spPr>
        <p:txBody>
          <a:bodyPr wrap="none" lIns="0" tIns="0" rIns="0" bIns="0">
            <a:spAutoFit/>
          </a:bodyPr>
          <a:lstStyle/>
          <a:p>
            <a:pPr algn="l">
              <a:defRPr sz="1800" b="1">
                <a:solidFill>
                  <a:srgbClr val="0A3557"/>
                </a:solidFill>
                <a:latin typeface="Aptos"/>
              </a:defRPr>
            </a:pPr>
            <a:r>
              <a:t>Accreditamento</a:t>
            </a:r>
          </a:p>
        </p:txBody>
      </p:sp>
      <p:sp>
        <p:nvSpPr>
          <p:cNvPr id="12" name="Oval 11"/>
          <p:cNvSpPr/>
          <p:nvPr/>
        </p:nvSpPr>
        <p:spPr>
          <a:xfrm>
            <a:off x="658368" y="2340864"/>
            <a:ext cx="512064" cy="512064"/>
          </a:xfrm>
          <a:prstGeom prst="ellipse">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58368" y="2441448"/>
            <a:ext cx="512064" cy="210312"/>
          </a:xfrm>
          <a:prstGeom prst="rect">
            <a:avLst/>
          </a:prstGeom>
          <a:noFill/>
        </p:spPr>
        <p:txBody>
          <a:bodyPr wrap="none" lIns="0" tIns="0" rIns="0" bIns="0">
            <a:spAutoFit/>
          </a:bodyPr>
          <a:lstStyle/>
          <a:p>
            <a:pPr algn="ctr">
              <a:defRPr sz="1200" b="1">
                <a:solidFill>
                  <a:srgbClr val="FFFFFF"/>
                </a:solidFill>
                <a:latin typeface="Aptos"/>
              </a:defRPr>
            </a:pPr>
            <a:r>
              <a:t>2</a:t>
            </a:r>
          </a:p>
        </p:txBody>
      </p:sp>
      <p:sp>
        <p:nvSpPr>
          <p:cNvPr id="14" name="TextBox 13"/>
          <p:cNvSpPr txBox="1"/>
          <p:nvPr/>
        </p:nvSpPr>
        <p:spPr>
          <a:xfrm>
            <a:off x="1353312" y="2423160"/>
            <a:ext cx="4480560" cy="274320"/>
          </a:xfrm>
          <a:prstGeom prst="rect">
            <a:avLst/>
          </a:prstGeom>
          <a:noFill/>
        </p:spPr>
        <p:txBody>
          <a:bodyPr wrap="none" lIns="0" tIns="0" rIns="0" bIns="0">
            <a:spAutoFit/>
          </a:bodyPr>
          <a:lstStyle/>
          <a:p>
            <a:pPr algn="l">
              <a:defRPr sz="1800" b="1">
                <a:solidFill>
                  <a:srgbClr val="0A3557"/>
                </a:solidFill>
                <a:latin typeface="Aptos"/>
              </a:defRPr>
            </a:pPr>
            <a:r>
              <a:t>Compilazione</a:t>
            </a:r>
          </a:p>
        </p:txBody>
      </p:sp>
      <p:sp>
        <p:nvSpPr>
          <p:cNvPr id="15" name="Oval 14"/>
          <p:cNvSpPr/>
          <p:nvPr/>
        </p:nvSpPr>
        <p:spPr>
          <a:xfrm>
            <a:off x="658368" y="3200400"/>
            <a:ext cx="512064" cy="512064"/>
          </a:xfrm>
          <a:prstGeom prst="ellipse">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58368" y="3300984"/>
            <a:ext cx="512064" cy="210312"/>
          </a:xfrm>
          <a:prstGeom prst="rect">
            <a:avLst/>
          </a:prstGeom>
          <a:noFill/>
        </p:spPr>
        <p:txBody>
          <a:bodyPr wrap="none" lIns="0" tIns="0" rIns="0" bIns="0">
            <a:spAutoFit/>
          </a:bodyPr>
          <a:lstStyle/>
          <a:p>
            <a:pPr algn="ctr">
              <a:defRPr sz="1200" b="1">
                <a:solidFill>
                  <a:srgbClr val="FFFFFF"/>
                </a:solidFill>
                <a:latin typeface="Aptos"/>
              </a:defRPr>
            </a:pPr>
            <a:r>
              <a:t>3</a:t>
            </a:r>
          </a:p>
        </p:txBody>
      </p:sp>
      <p:sp>
        <p:nvSpPr>
          <p:cNvPr id="17" name="TextBox 16"/>
          <p:cNvSpPr txBox="1"/>
          <p:nvPr/>
        </p:nvSpPr>
        <p:spPr>
          <a:xfrm>
            <a:off x="1353312" y="3282696"/>
            <a:ext cx="4480560" cy="274320"/>
          </a:xfrm>
          <a:prstGeom prst="rect">
            <a:avLst/>
          </a:prstGeom>
          <a:noFill/>
        </p:spPr>
        <p:txBody>
          <a:bodyPr wrap="none" lIns="0" tIns="0" rIns="0" bIns="0">
            <a:spAutoFit/>
          </a:bodyPr>
          <a:lstStyle/>
          <a:p>
            <a:pPr algn="l">
              <a:defRPr sz="1800" b="1">
                <a:solidFill>
                  <a:srgbClr val="0A3557"/>
                </a:solidFill>
                <a:latin typeface="Aptos"/>
              </a:defRPr>
            </a:pPr>
            <a:r>
              <a:t>Preconvalida</a:t>
            </a:r>
          </a:p>
        </p:txBody>
      </p:sp>
      <p:sp>
        <p:nvSpPr>
          <p:cNvPr id="18" name="Oval 17"/>
          <p:cNvSpPr/>
          <p:nvPr/>
        </p:nvSpPr>
        <p:spPr>
          <a:xfrm>
            <a:off x="658368" y="4059935"/>
            <a:ext cx="512064" cy="512064"/>
          </a:xfrm>
          <a:prstGeom prst="ellipse">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58368" y="4160520"/>
            <a:ext cx="512064" cy="210312"/>
          </a:xfrm>
          <a:prstGeom prst="rect">
            <a:avLst/>
          </a:prstGeom>
          <a:noFill/>
        </p:spPr>
        <p:txBody>
          <a:bodyPr wrap="none" lIns="0" tIns="0" rIns="0" bIns="0">
            <a:spAutoFit/>
          </a:bodyPr>
          <a:lstStyle/>
          <a:p>
            <a:pPr algn="ctr">
              <a:defRPr sz="1200" b="1">
                <a:solidFill>
                  <a:srgbClr val="FFFFFF"/>
                </a:solidFill>
                <a:latin typeface="Aptos"/>
              </a:defRPr>
            </a:pPr>
            <a:r>
              <a:t>4</a:t>
            </a:r>
          </a:p>
        </p:txBody>
      </p:sp>
      <p:sp>
        <p:nvSpPr>
          <p:cNvPr id="20" name="TextBox 19"/>
          <p:cNvSpPr txBox="1"/>
          <p:nvPr/>
        </p:nvSpPr>
        <p:spPr>
          <a:xfrm>
            <a:off x="1353312" y="4142231"/>
            <a:ext cx="4480560" cy="274320"/>
          </a:xfrm>
          <a:prstGeom prst="rect">
            <a:avLst/>
          </a:prstGeom>
          <a:noFill/>
        </p:spPr>
        <p:txBody>
          <a:bodyPr wrap="none" lIns="0" tIns="0" rIns="0" bIns="0">
            <a:spAutoFit/>
          </a:bodyPr>
          <a:lstStyle/>
          <a:p>
            <a:pPr algn="l">
              <a:defRPr sz="1800" b="1">
                <a:solidFill>
                  <a:srgbClr val="0A3557"/>
                </a:solidFill>
                <a:latin typeface="Aptos"/>
              </a:defRPr>
            </a:pPr>
            <a:r>
              <a:t>Firma PAdES</a:t>
            </a:r>
          </a:p>
        </p:txBody>
      </p:sp>
      <p:sp>
        <p:nvSpPr>
          <p:cNvPr id="21" name="Oval 20"/>
          <p:cNvSpPr/>
          <p:nvPr/>
        </p:nvSpPr>
        <p:spPr>
          <a:xfrm>
            <a:off x="658368" y="4919472"/>
            <a:ext cx="512064" cy="512064"/>
          </a:xfrm>
          <a:prstGeom prst="ellipse">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58368" y="5020056"/>
            <a:ext cx="512064" cy="210312"/>
          </a:xfrm>
          <a:prstGeom prst="rect">
            <a:avLst/>
          </a:prstGeom>
          <a:noFill/>
        </p:spPr>
        <p:txBody>
          <a:bodyPr wrap="none" lIns="0" tIns="0" rIns="0" bIns="0">
            <a:spAutoFit/>
          </a:bodyPr>
          <a:lstStyle/>
          <a:p>
            <a:pPr algn="ctr">
              <a:defRPr sz="1200" b="1">
                <a:solidFill>
                  <a:srgbClr val="FFFFFF"/>
                </a:solidFill>
                <a:latin typeface="Aptos"/>
              </a:defRPr>
            </a:pPr>
            <a:r>
              <a:t>5</a:t>
            </a:r>
          </a:p>
        </p:txBody>
      </p:sp>
      <p:sp>
        <p:nvSpPr>
          <p:cNvPr id="23" name="TextBox 22"/>
          <p:cNvSpPr txBox="1"/>
          <p:nvPr/>
        </p:nvSpPr>
        <p:spPr>
          <a:xfrm>
            <a:off x="1353312" y="5001768"/>
            <a:ext cx="4480560" cy="274320"/>
          </a:xfrm>
          <a:prstGeom prst="rect">
            <a:avLst/>
          </a:prstGeom>
          <a:noFill/>
        </p:spPr>
        <p:txBody>
          <a:bodyPr wrap="none" lIns="0" tIns="0" rIns="0" bIns="0">
            <a:spAutoFit/>
          </a:bodyPr>
          <a:lstStyle/>
          <a:p>
            <a:pPr algn="l">
              <a:defRPr sz="1800" b="1">
                <a:solidFill>
                  <a:srgbClr val="0A3557"/>
                </a:solidFill>
                <a:latin typeface="Aptos"/>
              </a:defRPr>
            </a:pPr>
            <a:r>
              <a:t>Convalida e invio</a:t>
            </a:r>
          </a:p>
        </p:txBody>
      </p:sp>
      <p:sp>
        <p:nvSpPr>
          <p:cNvPr id="24" name="TextBox 23"/>
          <p:cNvSpPr txBox="1"/>
          <p:nvPr/>
        </p:nvSpPr>
        <p:spPr>
          <a:xfrm>
            <a:off x="658368" y="5897880"/>
            <a:ext cx="5852160" cy="320040"/>
          </a:xfrm>
          <a:prstGeom prst="rect">
            <a:avLst/>
          </a:prstGeom>
          <a:noFill/>
        </p:spPr>
        <p:txBody>
          <a:bodyPr wrap="none" lIns="0" tIns="0" rIns="0" bIns="0">
            <a:spAutoFit/>
          </a:bodyPr>
          <a:lstStyle/>
          <a:p>
            <a:pPr algn="l">
              <a:defRPr sz="1500" b="1">
                <a:solidFill>
                  <a:srgbClr val="0A8A8A"/>
                </a:solidFill>
                <a:latin typeface="Aptos"/>
              </a:defRPr>
            </a:pPr>
            <a:r>
              <a:t>La preconvalida è necessaria, ma non determina la priorità.</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1" cy="1"/>
          <a:chOff x="0" y="0"/>
          <a:chExt cx="1" cy="1"/>
        </a:xfrm>
      </p:grpSpPr>
      <p:sp>
        <p:nvSpPr>
          <p:cNvPr id="2" name="Rectangle 1"/>
          <p:cNvSpPr/>
          <p:nvPr/>
        </p:nvSpPr>
        <p:spPr>
          <a:xfrm>
            <a:off x="0" y="0"/>
            <a:ext cx="12191695" cy="155448"/>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28600"/>
            <a:ext cx="3200400" cy="228600"/>
          </a:xfrm>
          <a:prstGeom prst="rect">
            <a:avLst/>
          </a:prstGeom>
          <a:noFill/>
        </p:spPr>
        <p:txBody>
          <a:bodyPr wrap="none" lIns="0" tIns="0" rIns="0" bIns="0">
            <a:spAutoFit/>
          </a:bodyPr>
          <a:lstStyle/>
          <a:p>
            <a:pPr algn="l">
              <a:defRPr sz="1000" b="1">
                <a:solidFill>
                  <a:srgbClr val="0A3557"/>
                </a:solidFill>
                <a:latin typeface="Aptos"/>
              </a:defRPr>
            </a:pPr>
            <a:r>
              <a:t>CAMBIALE AZZURRA</a:t>
            </a:r>
          </a:p>
        </p:txBody>
      </p:sp>
      <p:sp>
        <p:nvSpPr>
          <p:cNvPr id="4" name="TextBox 3"/>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rPr dirty="0"/>
              <a:t>ISMEA</a:t>
            </a:r>
          </a:p>
        </p:txBody>
      </p:sp>
      <p:sp>
        <p:nvSpPr>
          <p:cNvPr id="5" name="TextBox 4"/>
          <p:cNvSpPr txBox="1"/>
          <p:nvPr/>
        </p:nvSpPr>
        <p:spPr>
          <a:xfrm>
            <a:off x="594360" y="594360"/>
            <a:ext cx="10972800" cy="502920"/>
          </a:xfrm>
          <a:prstGeom prst="rect">
            <a:avLst/>
          </a:prstGeom>
          <a:noFill/>
        </p:spPr>
        <p:txBody>
          <a:bodyPr wrap="none" lIns="0" tIns="0" rIns="0" bIns="0">
            <a:spAutoFit/>
          </a:bodyPr>
          <a:lstStyle/>
          <a:p>
            <a:pPr algn="l">
              <a:defRPr sz="2700" b="1">
                <a:solidFill>
                  <a:srgbClr val="0A3557"/>
                </a:solidFill>
                <a:latin typeface="Aptos"/>
              </a:defRPr>
            </a:pPr>
            <a:r>
              <a:t>Calendario e documenti essenziali</a:t>
            </a:r>
          </a:p>
        </p:txBody>
      </p:sp>
      <p:sp>
        <p:nvSpPr>
          <p:cNvPr id="6" name="TextBox 5"/>
          <p:cNvSpPr txBox="1"/>
          <p:nvPr/>
        </p:nvSpPr>
        <p:spPr>
          <a:xfrm>
            <a:off x="612648" y="1133856"/>
            <a:ext cx="10789920" cy="274320"/>
          </a:xfrm>
          <a:prstGeom prst="rect">
            <a:avLst/>
          </a:prstGeom>
          <a:noFill/>
        </p:spPr>
        <p:txBody>
          <a:bodyPr wrap="none" lIns="0" tIns="0" rIns="0" bIns="0">
            <a:spAutoFit/>
          </a:bodyPr>
          <a:lstStyle/>
          <a:p>
            <a:pPr algn="l">
              <a:defRPr sz="1200" b="0">
                <a:solidFill>
                  <a:srgbClr val="60717F"/>
                </a:solidFill>
                <a:latin typeface="Aptos"/>
              </a:defRPr>
            </a:pPr>
            <a:r>
              <a:t>Le date operative e gli allegati da predisporre</a:t>
            </a:r>
          </a:p>
        </p:txBody>
      </p:sp>
      <p:sp>
        <p:nvSpPr>
          <p:cNvPr id="7" name="Rectangle 6"/>
          <p:cNvSpPr/>
          <p:nvPr/>
        </p:nvSpPr>
        <p:spPr>
          <a:xfrm>
            <a:off x="502920" y="6565392"/>
            <a:ext cx="11155680" cy="9144"/>
          </a:xfrm>
          <a:prstGeom prst="rect">
            <a:avLst/>
          </a:prstGeom>
          <a:solidFill>
            <a:srgbClr val="D7DEE5"/>
          </a:solidFill>
          <a:ln>
            <a:solidFill>
              <a:srgbClr val="D7DE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40080" y="1508760"/>
            <a:ext cx="5257800" cy="1508760"/>
          </a:xfrm>
          <a:prstGeom prst="roundRect">
            <a:avLst/>
          </a:prstGeom>
          <a:solidFill>
            <a:srgbClr val="0A3557"/>
          </a:solidFill>
          <a:ln>
            <a:solidFill>
              <a:srgbClr val="0A355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1810512"/>
            <a:ext cx="4709160" cy="320040"/>
          </a:xfrm>
          <a:prstGeom prst="rect">
            <a:avLst/>
          </a:prstGeom>
          <a:noFill/>
        </p:spPr>
        <p:txBody>
          <a:bodyPr wrap="none" lIns="0" tIns="0" rIns="0" bIns="0">
            <a:spAutoFit/>
          </a:bodyPr>
          <a:lstStyle/>
          <a:p>
            <a:pPr algn="ctr">
              <a:defRPr sz="2100" b="1">
                <a:solidFill>
                  <a:srgbClr val="F5B826"/>
                </a:solidFill>
                <a:latin typeface="Aptos"/>
              </a:defRPr>
            </a:pPr>
            <a:r>
              <a:t>13 ottobre 2026 · ore 12:00</a:t>
            </a:r>
          </a:p>
        </p:txBody>
      </p:sp>
      <p:sp>
        <p:nvSpPr>
          <p:cNvPr id="10" name="TextBox 9"/>
          <p:cNvSpPr txBox="1"/>
          <p:nvPr/>
        </p:nvSpPr>
        <p:spPr>
          <a:xfrm>
            <a:off x="914400" y="2249424"/>
            <a:ext cx="4709160" cy="292608"/>
          </a:xfrm>
          <a:prstGeom prst="rect">
            <a:avLst/>
          </a:prstGeom>
          <a:noFill/>
        </p:spPr>
        <p:txBody>
          <a:bodyPr wrap="none" lIns="0" tIns="0" rIns="0" bIns="0">
            <a:spAutoFit/>
          </a:bodyPr>
          <a:lstStyle/>
          <a:p>
            <a:pPr algn="ctr">
              <a:defRPr sz="1400" b="0">
                <a:solidFill>
                  <a:srgbClr val="FFFFFF"/>
                </a:solidFill>
                <a:latin typeface="Aptos"/>
              </a:defRPr>
            </a:pPr>
            <a:r>
              <a:t>Apertura compilazione e preconvalida</a:t>
            </a:r>
          </a:p>
        </p:txBody>
      </p:sp>
      <p:sp>
        <p:nvSpPr>
          <p:cNvPr id="11" name="Rounded Rectangle 10"/>
          <p:cNvSpPr/>
          <p:nvPr/>
        </p:nvSpPr>
        <p:spPr>
          <a:xfrm>
            <a:off x="6263640" y="1508760"/>
            <a:ext cx="5257800" cy="1508760"/>
          </a:xfrm>
          <a:prstGeom prst="roundRect">
            <a:avLst/>
          </a:prstGeom>
          <a:solidFill>
            <a:srgbClr val="0A8A8A"/>
          </a:solidFill>
          <a:ln>
            <a:solidFill>
              <a:srgbClr val="0A8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537960" y="1810512"/>
            <a:ext cx="4709160" cy="320040"/>
          </a:xfrm>
          <a:prstGeom prst="rect">
            <a:avLst/>
          </a:prstGeom>
          <a:noFill/>
        </p:spPr>
        <p:txBody>
          <a:bodyPr wrap="none" lIns="0" tIns="0" rIns="0" bIns="0">
            <a:spAutoFit/>
          </a:bodyPr>
          <a:lstStyle/>
          <a:p>
            <a:pPr algn="ctr">
              <a:defRPr sz="2100" b="1">
                <a:solidFill>
                  <a:srgbClr val="FFFFFF"/>
                </a:solidFill>
                <a:latin typeface="Aptos"/>
              </a:defRPr>
            </a:pPr>
            <a:r>
              <a:t>20 ottobre 2026 · ore 12:00</a:t>
            </a:r>
          </a:p>
        </p:txBody>
      </p:sp>
      <p:sp>
        <p:nvSpPr>
          <p:cNvPr id="13" name="TextBox 12"/>
          <p:cNvSpPr txBox="1"/>
          <p:nvPr/>
        </p:nvSpPr>
        <p:spPr>
          <a:xfrm>
            <a:off x="6537960" y="2249424"/>
            <a:ext cx="4709160" cy="292608"/>
          </a:xfrm>
          <a:prstGeom prst="rect">
            <a:avLst/>
          </a:prstGeom>
          <a:noFill/>
        </p:spPr>
        <p:txBody>
          <a:bodyPr wrap="none" lIns="0" tIns="0" rIns="0" bIns="0">
            <a:spAutoFit/>
          </a:bodyPr>
          <a:lstStyle/>
          <a:p>
            <a:pPr algn="ctr">
              <a:defRPr sz="1400" b="0">
                <a:solidFill>
                  <a:srgbClr val="FFFFFF"/>
                </a:solidFill>
                <a:latin typeface="Aptos"/>
              </a:defRPr>
            </a:pPr>
            <a:r>
              <a:t>Apertura presentazione delle domande</a:t>
            </a:r>
          </a:p>
        </p:txBody>
      </p:sp>
      <p:sp>
        <p:nvSpPr>
          <p:cNvPr id="14" name="TextBox 13"/>
          <p:cNvSpPr txBox="1"/>
          <p:nvPr/>
        </p:nvSpPr>
        <p:spPr>
          <a:xfrm>
            <a:off x="3429000" y="3246120"/>
            <a:ext cx="5303520" cy="384048"/>
          </a:xfrm>
          <a:prstGeom prst="rect">
            <a:avLst/>
          </a:prstGeom>
          <a:noFill/>
        </p:spPr>
        <p:txBody>
          <a:bodyPr wrap="none" lIns="0" tIns="0" rIns="0" bIns="0">
            <a:spAutoFit/>
          </a:bodyPr>
          <a:lstStyle/>
          <a:p>
            <a:pPr algn="ctr">
              <a:defRPr sz="2000" b="1">
                <a:solidFill>
                  <a:srgbClr val="C55252"/>
                </a:solidFill>
                <a:latin typeface="Aptos"/>
              </a:defRPr>
            </a:pPr>
            <a:r>
              <a:t>CHIUSURA: 30 ottobre 2026 · ore 12:00</a:t>
            </a:r>
          </a:p>
        </p:txBody>
      </p:sp>
      <p:sp>
        <p:nvSpPr>
          <p:cNvPr id="15" name="Rounded Rectangle 14"/>
          <p:cNvSpPr/>
          <p:nvPr/>
        </p:nvSpPr>
        <p:spPr>
          <a:xfrm>
            <a:off x="640080" y="3931920"/>
            <a:ext cx="3401568" cy="141732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40080" y="3931920"/>
            <a:ext cx="82296" cy="1417320"/>
          </a:xfrm>
          <a:prstGeom prst="rect">
            <a:avLst/>
          </a:prstGeom>
          <a:solidFill>
            <a:srgbClr val="0C6E9E"/>
          </a:solidFill>
          <a:ln>
            <a:solidFill>
              <a:srgbClr val="0C6E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96112" y="4114800"/>
            <a:ext cx="2944368" cy="320040"/>
          </a:xfrm>
          <a:prstGeom prst="rect">
            <a:avLst/>
          </a:prstGeom>
          <a:noFill/>
        </p:spPr>
        <p:txBody>
          <a:bodyPr wrap="none" lIns="0" tIns="0" rIns="0" bIns="0">
            <a:spAutoFit/>
          </a:bodyPr>
          <a:lstStyle/>
          <a:p>
            <a:pPr algn="l">
              <a:defRPr sz="1700" b="1">
                <a:solidFill>
                  <a:srgbClr val="0A3557"/>
                </a:solidFill>
                <a:latin typeface="Aptos"/>
              </a:defRPr>
            </a:pPr>
            <a:r>
              <a:t>Centrale Rischi</a:t>
            </a:r>
          </a:p>
        </p:txBody>
      </p:sp>
      <p:sp>
        <p:nvSpPr>
          <p:cNvPr id="18" name="TextBox 17"/>
          <p:cNvSpPr txBox="1"/>
          <p:nvPr/>
        </p:nvSpPr>
        <p:spPr>
          <a:xfrm>
            <a:off x="896112" y="4434840"/>
            <a:ext cx="2428550" cy="707886"/>
          </a:xfrm>
          <a:prstGeom prst="rect">
            <a:avLst/>
          </a:prstGeom>
          <a:noFill/>
        </p:spPr>
        <p:txBody>
          <a:bodyPr wrap="none" lIns="0" tIns="0" rIns="0" bIns="0" anchor="t">
            <a:spAutoFit/>
          </a:bodyPr>
          <a:lstStyle/>
          <a:p>
            <a:pPr>
              <a:defRPr sz="1150" b="0">
                <a:solidFill>
                  <a:srgbClr val="172B3A"/>
                </a:solidFill>
                <a:latin typeface="Aptos"/>
              </a:defRPr>
            </a:pPr>
            <a:r>
              <a:rPr dirty="0" err="1"/>
              <a:t>Visura</a:t>
            </a:r>
            <a:r>
              <a:rPr b="1" i="1" dirty="0"/>
              <a:t> </a:t>
            </a:r>
            <a:r>
              <a:rPr b="1" i="1" dirty="0" err="1"/>
              <a:t>luglio</a:t>
            </a:r>
            <a:r>
              <a:rPr b="1" i="1" dirty="0"/>
              <a:t> 2026 </a:t>
            </a:r>
            <a:endParaRPr lang="en-US" b="1" i="1" dirty="0"/>
          </a:p>
          <a:p>
            <a:pPr algn="l">
              <a:defRPr sz="1150" b="0">
                <a:solidFill>
                  <a:srgbClr val="172B3A"/>
                </a:solidFill>
                <a:latin typeface="Aptos"/>
              </a:defRPr>
            </a:pPr>
            <a:r>
              <a:rPr dirty="0"/>
              <a:t>con </a:t>
            </a:r>
            <a:r>
              <a:rPr dirty="0" err="1"/>
              <a:t>evidenze</a:t>
            </a:r>
            <a:r>
              <a:rPr dirty="0"/>
              <a:t> dei </a:t>
            </a:r>
            <a:r>
              <a:rPr dirty="0" err="1"/>
              <a:t>tre</a:t>
            </a:r>
            <a:r>
              <a:rPr dirty="0"/>
              <a:t> </a:t>
            </a:r>
            <a:r>
              <a:rPr dirty="0" err="1"/>
              <a:t>mesi</a:t>
            </a:r>
            <a:r>
              <a:rPr dirty="0"/>
              <a:t> </a:t>
            </a:r>
            <a:r>
              <a:rPr dirty="0" err="1"/>
              <a:t>precedenti</a:t>
            </a:r>
            <a:endParaRPr lang="it-IT" dirty="0"/>
          </a:p>
          <a:p>
            <a:pPr algn="l">
              <a:defRPr sz="1150" b="0">
                <a:solidFill>
                  <a:srgbClr val="172B3A"/>
                </a:solidFill>
                <a:latin typeface="Aptos"/>
              </a:defRPr>
            </a:pPr>
            <a:r>
              <a:rPr lang="it-IT" dirty="0"/>
              <a:t>Oppure istanza a Banca d’Italia </a:t>
            </a:r>
          </a:p>
          <a:p>
            <a:pPr algn="l">
              <a:defRPr sz="1150" b="0">
                <a:solidFill>
                  <a:srgbClr val="172B3A"/>
                </a:solidFill>
                <a:latin typeface="Aptos"/>
              </a:defRPr>
            </a:pPr>
            <a:r>
              <a:rPr lang="it-IT" dirty="0"/>
              <a:t>antecedente alla domanda di accesso</a:t>
            </a:r>
            <a:endParaRPr dirty="0"/>
          </a:p>
        </p:txBody>
      </p:sp>
      <p:sp>
        <p:nvSpPr>
          <p:cNvPr id="19" name="Rounded Rectangle 18"/>
          <p:cNvSpPr/>
          <p:nvPr/>
        </p:nvSpPr>
        <p:spPr>
          <a:xfrm>
            <a:off x="4389120" y="3931920"/>
            <a:ext cx="3401568" cy="141732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4389120" y="3931920"/>
            <a:ext cx="82296" cy="1417320"/>
          </a:xfrm>
          <a:prstGeom prst="rect">
            <a:avLst/>
          </a:prstGeom>
          <a:solidFill>
            <a:srgbClr val="0A8A8A"/>
          </a:solidFill>
          <a:ln>
            <a:solidFill>
              <a:srgbClr val="0A8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645152" y="4114800"/>
            <a:ext cx="2944368" cy="320040"/>
          </a:xfrm>
          <a:prstGeom prst="rect">
            <a:avLst/>
          </a:prstGeom>
          <a:noFill/>
        </p:spPr>
        <p:txBody>
          <a:bodyPr wrap="none" lIns="0" tIns="0" rIns="0" bIns="0">
            <a:spAutoFit/>
          </a:bodyPr>
          <a:lstStyle/>
          <a:p>
            <a:pPr algn="l">
              <a:defRPr sz="1700" b="1">
                <a:solidFill>
                  <a:srgbClr val="0A3557"/>
                </a:solidFill>
                <a:latin typeface="Aptos"/>
              </a:defRPr>
            </a:pPr>
            <a:r>
              <a:t>Ricavi</a:t>
            </a:r>
          </a:p>
        </p:txBody>
      </p:sp>
      <p:sp>
        <p:nvSpPr>
          <p:cNvPr id="22" name="TextBox 21"/>
          <p:cNvSpPr txBox="1"/>
          <p:nvPr/>
        </p:nvSpPr>
        <p:spPr>
          <a:xfrm>
            <a:off x="4645152" y="4572000"/>
            <a:ext cx="2277868" cy="353943"/>
          </a:xfrm>
          <a:prstGeom prst="rect">
            <a:avLst/>
          </a:prstGeom>
          <a:noFill/>
        </p:spPr>
        <p:txBody>
          <a:bodyPr wrap="none" lIns="0" tIns="0" rIns="0" bIns="0" anchor="t">
            <a:spAutoFit/>
          </a:bodyPr>
          <a:lstStyle/>
          <a:p>
            <a:pPr>
              <a:defRPr sz="1150" b="0">
                <a:solidFill>
                  <a:srgbClr val="172B3A"/>
                </a:solidFill>
                <a:latin typeface="Aptos"/>
              </a:defRPr>
            </a:pPr>
            <a:r>
              <a:rPr dirty="0" err="1"/>
              <a:t>Dichiarazione</a:t>
            </a:r>
            <a:r>
              <a:rPr dirty="0"/>
              <a:t> IVA, </a:t>
            </a:r>
            <a:r>
              <a:rPr dirty="0" err="1"/>
              <a:t>Modello</a:t>
            </a:r>
            <a:r>
              <a:rPr dirty="0"/>
              <a:t> UNICO </a:t>
            </a:r>
            <a:endParaRPr lang="en-US" dirty="0"/>
          </a:p>
          <a:p>
            <a:pPr algn="l">
              <a:defRPr sz="1150" b="0">
                <a:solidFill>
                  <a:srgbClr val="172B3A"/>
                </a:solidFill>
                <a:latin typeface="Aptos"/>
              </a:defRPr>
            </a:pPr>
            <a:r>
              <a:rPr dirty="0"/>
              <a:t>o </a:t>
            </a:r>
            <a:r>
              <a:rPr dirty="0" err="1"/>
              <a:t>autodichiarazione</a:t>
            </a:r>
            <a:r>
              <a:rPr dirty="0"/>
              <a:t> </a:t>
            </a:r>
            <a:r>
              <a:rPr dirty="0" err="1"/>
              <a:t>nei</a:t>
            </a:r>
            <a:r>
              <a:rPr dirty="0"/>
              <a:t> </a:t>
            </a:r>
            <a:r>
              <a:rPr dirty="0" err="1"/>
              <a:t>casi</a:t>
            </a:r>
            <a:r>
              <a:rPr dirty="0"/>
              <a:t> </a:t>
            </a:r>
            <a:r>
              <a:rPr dirty="0" err="1"/>
              <a:t>previsti</a:t>
            </a:r>
            <a:endParaRPr/>
          </a:p>
        </p:txBody>
      </p:sp>
      <p:sp>
        <p:nvSpPr>
          <p:cNvPr id="23" name="Rounded Rectangle 22"/>
          <p:cNvSpPr/>
          <p:nvPr/>
        </p:nvSpPr>
        <p:spPr>
          <a:xfrm>
            <a:off x="8138160" y="3931920"/>
            <a:ext cx="3401568" cy="1417320"/>
          </a:xfrm>
          <a:prstGeom prst="roundRect">
            <a:avLst/>
          </a:prstGeom>
          <a:solidFill>
            <a:srgbClr val="FFFFFF"/>
          </a:solidFill>
          <a:ln>
            <a:solidFill>
              <a:srgbClr val="D9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8138160" y="3931920"/>
            <a:ext cx="82296" cy="1417320"/>
          </a:xfrm>
          <a:prstGeom prst="rect">
            <a:avLst/>
          </a:prstGeom>
          <a:solidFill>
            <a:srgbClr val="F5B826"/>
          </a:solidFill>
          <a:ln>
            <a:solidFill>
              <a:srgbClr val="F5B8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394192" y="4114800"/>
            <a:ext cx="2944368" cy="320040"/>
          </a:xfrm>
          <a:prstGeom prst="rect">
            <a:avLst/>
          </a:prstGeom>
          <a:noFill/>
        </p:spPr>
        <p:txBody>
          <a:bodyPr wrap="none" lIns="0" tIns="0" rIns="0" bIns="0">
            <a:spAutoFit/>
          </a:bodyPr>
          <a:lstStyle/>
          <a:p>
            <a:pPr algn="l">
              <a:defRPr sz="1700" b="1">
                <a:solidFill>
                  <a:srgbClr val="0A3557"/>
                </a:solidFill>
                <a:latin typeface="Aptos"/>
              </a:defRPr>
            </a:pPr>
            <a:r>
              <a:t>Imbarcazioni</a:t>
            </a:r>
          </a:p>
        </p:txBody>
      </p:sp>
      <p:sp>
        <p:nvSpPr>
          <p:cNvPr id="26" name="TextBox 25"/>
          <p:cNvSpPr txBox="1"/>
          <p:nvPr/>
        </p:nvSpPr>
        <p:spPr>
          <a:xfrm>
            <a:off x="8394192" y="4572000"/>
            <a:ext cx="2944368" cy="667512"/>
          </a:xfrm>
          <a:prstGeom prst="rect">
            <a:avLst/>
          </a:prstGeom>
          <a:noFill/>
        </p:spPr>
        <p:txBody>
          <a:bodyPr wrap="none" lIns="0" tIns="0" rIns="0" bIns="0">
            <a:spAutoFit/>
          </a:bodyPr>
          <a:lstStyle/>
          <a:p>
            <a:pPr algn="l">
              <a:defRPr sz="1150" b="0">
                <a:solidFill>
                  <a:srgbClr val="172B3A"/>
                </a:solidFill>
                <a:latin typeface="Aptos"/>
              </a:defRPr>
            </a:pPr>
            <a:r>
              <a:t>Disponibilità dell’unità e licenza di pesca valida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8F9"/>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09728"/>
          </a:xfrm>
          <a:prstGeom prst="rect">
            <a:avLst/>
          </a:prstGeom>
          <a:solidFill>
            <a:srgbClr val="E4A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011680" cy="228600"/>
          </a:xfrm>
          <a:prstGeom prst="rect">
            <a:avLst/>
          </a:prstGeom>
          <a:noFill/>
        </p:spPr>
        <p:txBody>
          <a:bodyPr wrap="square" lIns="54864" tIns="54864" rIns="54864" bIns="54864">
            <a:spAutoFit/>
          </a:bodyPr>
          <a:lstStyle/>
          <a:p>
            <a:pPr algn="l"/>
            <a:r>
              <a:rPr sz="750" b="1">
                <a:solidFill>
                  <a:srgbClr val="123A5A"/>
                </a:solidFill>
                <a:latin typeface="Aptos"/>
              </a:rPr>
              <a:t>CAMBIALE AZZURRA</a:t>
            </a:r>
          </a:p>
        </p:txBody>
      </p:sp>
      <p:sp>
        <p:nvSpPr>
          <p:cNvPr id="5" name="TextBox 4"/>
          <p:cNvSpPr txBox="1"/>
          <p:nvPr/>
        </p:nvSpPr>
        <p:spPr>
          <a:xfrm>
            <a:off x="502920" y="566928"/>
            <a:ext cx="7863840" cy="457200"/>
          </a:xfrm>
          <a:prstGeom prst="rect">
            <a:avLst/>
          </a:prstGeom>
          <a:noFill/>
        </p:spPr>
        <p:txBody>
          <a:bodyPr wrap="square" lIns="54864" tIns="54864" rIns="54864" bIns="54864">
            <a:spAutoFit/>
          </a:bodyPr>
          <a:lstStyle/>
          <a:p>
            <a:pPr algn="l"/>
            <a:r>
              <a:rPr sz="2400" b="1">
                <a:solidFill>
                  <a:srgbClr val="123A5A"/>
                </a:solidFill>
                <a:latin typeface="Aptos"/>
              </a:rPr>
              <a:t>FAQ | Aiuti e requisiti</a:t>
            </a:r>
          </a:p>
        </p:txBody>
      </p:sp>
      <p:sp>
        <p:nvSpPr>
          <p:cNvPr id="6" name="TextBox 5"/>
          <p:cNvSpPr txBox="1"/>
          <p:nvPr/>
        </p:nvSpPr>
        <p:spPr>
          <a:xfrm>
            <a:off x="502920" y="1005840"/>
            <a:ext cx="7863840" cy="274320"/>
          </a:xfrm>
          <a:prstGeom prst="rect">
            <a:avLst/>
          </a:prstGeom>
          <a:noFill/>
        </p:spPr>
        <p:txBody>
          <a:bodyPr wrap="square" lIns="54864" tIns="54864" rIns="54864" bIns="54864">
            <a:spAutoFit/>
          </a:bodyPr>
          <a:lstStyle/>
          <a:p>
            <a:pPr algn="l"/>
            <a:r>
              <a:rPr sz="1050" b="0">
                <a:solidFill>
                  <a:srgbClr val="617386"/>
                </a:solidFill>
                <a:latin typeface="Aptos"/>
              </a:rPr>
              <a:t>Le risposte ai quesiti operativi più ricorrenti</a:t>
            </a:r>
          </a:p>
        </p:txBody>
      </p:sp>
      <p:sp>
        <p:nvSpPr>
          <p:cNvPr id="7" name="Rounded Rectangle 6"/>
          <p:cNvSpPr/>
          <p:nvPr/>
        </p:nvSpPr>
        <p:spPr>
          <a:xfrm>
            <a:off x="658368" y="1444752"/>
            <a:ext cx="7827264" cy="1993392"/>
          </a:xfrm>
          <a:prstGeom prst="roundRect">
            <a:avLst/>
          </a:prstGeom>
          <a:solidFill>
            <a:srgbClr val="FFFFFF"/>
          </a:solidFill>
          <a:ln w="12700">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58368" y="1444752"/>
            <a:ext cx="91440" cy="1993392"/>
          </a:xfrm>
          <a:prstGeom prst="rect">
            <a:avLst/>
          </a:prstGeom>
          <a:solidFill>
            <a:srgbClr val="0B72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96112" y="1609344"/>
            <a:ext cx="7269480" cy="420624"/>
          </a:xfrm>
          <a:prstGeom prst="rect">
            <a:avLst/>
          </a:prstGeom>
          <a:noFill/>
        </p:spPr>
        <p:txBody>
          <a:bodyPr wrap="square" lIns="54864" tIns="54864" rIns="54864" bIns="54864">
            <a:spAutoFit/>
          </a:bodyPr>
          <a:lstStyle/>
          <a:p>
            <a:pPr algn="l"/>
            <a:r>
              <a:rPr sz="1800" b="1">
                <a:solidFill>
                  <a:srgbClr val="123A5A"/>
                </a:solidFill>
                <a:latin typeface="Aptos"/>
              </a:rPr>
              <a:t>1  Devo indicare gli aiuti de minimis già ricevuti?</a:t>
            </a:r>
          </a:p>
        </p:txBody>
      </p:sp>
      <p:sp>
        <p:nvSpPr>
          <p:cNvPr id="10" name="TextBox 9"/>
          <p:cNvSpPr txBox="1"/>
          <p:nvPr/>
        </p:nvSpPr>
        <p:spPr>
          <a:xfrm>
            <a:off x="896112" y="2103120"/>
            <a:ext cx="7269480" cy="1078992"/>
          </a:xfrm>
          <a:prstGeom prst="rect">
            <a:avLst/>
          </a:prstGeom>
          <a:noFill/>
        </p:spPr>
        <p:txBody>
          <a:bodyPr wrap="square" lIns="54864" tIns="54864" rIns="54864" bIns="54864">
            <a:spAutoFit/>
          </a:bodyPr>
          <a:lstStyle/>
          <a:p>
            <a:pPr algn="l"/>
            <a:r>
              <a:rPr sz="1350" b="0">
                <a:solidFill>
                  <a:srgbClr val="617386"/>
                </a:solidFill>
                <a:latin typeface="Aptos"/>
              </a:rPr>
              <a:t>Sì. In domanda va indicato l’importo percepito nel triennio di riferimento. ISMEA effettuerà le verifiche sul Registro Nazionale degli Aiuti di Stato e, in caso di dati incompleti, terrà conto delle risultanze del Registro.</a:t>
            </a:r>
          </a:p>
        </p:txBody>
      </p:sp>
      <p:sp>
        <p:nvSpPr>
          <p:cNvPr id="11" name="Rounded Rectangle 10"/>
          <p:cNvSpPr/>
          <p:nvPr/>
        </p:nvSpPr>
        <p:spPr>
          <a:xfrm>
            <a:off x="658368" y="3657600"/>
            <a:ext cx="7827264" cy="1993392"/>
          </a:xfrm>
          <a:prstGeom prst="roundRect">
            <a:avLst/>
          </a:prstGeom>
          <a:solidFill>
            <a:srgbClr val="FFFFFF"/>
          </a:solidFill>
          <a:ln w="12700">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58368" y="3657600"/>
            <a:ext cx="91440" cy="1993392"/>
          </a:xfrm>
          <a:prstGeom prst="rect">
            <a:avLst/>
          </a:prstGeom>
          <a:solidFill>
            <a:srgbClr val="E4A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96112" y="3822191"/>
            <a:ext cx="7269480" cy="420624"/>
          </a:xfrm>
          <a:prstGeom prst="rect">
            <a:avLst/>
          </a:prstGeom>
          <a:noFill/>
        </p:spPr>
        <p:txBody>
          <a:bodyPr wrap="square" lIns="54864" tIns="54864" rIns="54864" bIns="54864">
            <a:spAutoFit/>
          </a:bodyPr>
          <a:lstStyle/>
          <a:p>
            <a:pPr algn="l"/>
            <a:r>
              <a:rPr sz="1800" b="1">
                <a:solidFill>
                  <a:srgbClr val="123A5A"/>
                </a:solidFill>
                <a:latin typeface="Aptos"/>
              </a:rPr>
              <a:t>2  Quali infrazioni determinano l’esclusione?</a:t>
            </a:r>
          </a:p>
        </p:txBody>
      </p:sp>
      <p:sp>
        <p:nvSpPr>
          <p:cNvPr id="14" name="TextBox 13"/>
          <p:cNvSpPr txBox="1"/>
          <p:nvPr/>
        </p:nvSpPr>
        <p:spPr>
          <a:xfrm>
            <a:off x="896112" y="4315968"/>
            <a:ext cx="7269480" cy="1078992"/>
          </a:xfrm>
          <a:prstGeom prst="rect">
            <a:avLst/>
          </a:prstGeom>
          <a:noFill/>
        </p:spPr>
        <p:txBody>
          <a:bodyPr wrap="square" lIns="54864" tIns="54864" rIns="54864" bIns="54864">
            <a:spAutoFit/>
          </a:bodyPr>
          <a:lstStyle/>
          <a:p>
            <a:pPr algn="l"/>
            <a:r>
              <a:rPr sz="1350" b="0">
                <a:solidFill>
                  <a:srgbClr val="617386"/>
                </a:solidFill>
                <a:latin typeface="Aptos"/>
              </a:rPr>
              <a:t>L’esclusione riguarda le infrazioni gravi, accertate con provvedimenti definitivi o efficaci nei 12 mesi precedenti, che abbiano comportato sospensione o revoca della licenza di pesca. La licenza deve essere valida alla domanda.</a:t>
            </a:r>
          </a:p>
        </p:txBody>
      </p:sp>
      <p:sp>
        <p:nvSpPr>
          <p:cNvPr id="15" name="Rectangle 14"/>
          <p:cNvSpPr/>
          <p:nvPr/>
        </p:nvSpPr>
        <p:spPr>
          <a:xfrm>
            <a:off x="502920" y="6528816"/>
            <a:ext cx="8138160" cy="18288"/>
          </a:xfrm>
          <a:prstGeom prst="rect">
            <a:avLst/>
          </a:prstGeom>
          <a:solidFill>
            <a:srgbClr val="D2DA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02920" y="6574536"/>
            <a:ext cx="8138160" cy="164592"/>
          </a:xfrm>
          <a:prstGeom prst="rect">
            <a:avLst/>
          </a:prstGeom>
          <a:noFill/>
        </p:spPr>
        <p:txBody>
          <a:bodyPr wrap="square" lIns="54864" tIns="54864" rIns="54864" bIns="54864">
            <a:spAutoFit/>
          </a:bodyPr>
          <a:lstStyle/>
          <a:p>
            <a:pPr algn="l"/>
            <a:r>
              <a:rPr sz="750" b="0">
                <a:solidFill>
                  <a:srgbClr val="617386"/>
                </a:solidFill>
                <a:latin typeface="Aptos"/>
              </a:rPr>
              <a:t>Sintesi delle FAQ ISMEA del 14 e 16 ottobre 2026</a:t>
            </a:r>
          </a:p>
        </p:txBody>
      </p:sp>
      <p:sp>
        <p:nvSpPr>
          <p:cNvPr id="18" name="TextBox 3">
            <a:extLst>
              <a:ext uri="{FF2B5EF4-FFF2-40B4-BE49-F238E27FC236}">
                <a16:creationId xmlns:a16="http://schemas.microsoft.com/office/drawing/2014/main" id="{315513C3-2EDA-EB19-2936-6ED733E66B52}"/>
              </a:ext>
            </a:extLst>
          </p:cNvPr>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rPr dirty="0"/>
              <a:t>ISMEA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8F9"/>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09728"/>
          </a:xfrm>
          <a:prstGeom prst="rect">
            <a:avLst/>
          </a:prstGeom>
          <a:solidFill>
            <a:srgbClr val="E4A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011680" cy="228600"/>
          </a:xfrm>
          <a:prstGeom prst="rect">
            <a:avLst/>
          </a:prstGeom>
          <a:noFill/>
        </p:spPr>
        <p:txBody>
          <a:bodyPr wrap="square" lIns="54864" tIns="54864" rIns="54864" bIns="54864">
            <a:spAutoFit/>
          </a:bodyPr>
          <a:lstStyle/>
          <a:p>
            <a:pPr algn="l"/>
            <a:r>
              <a:rPr sz="750" b="1">
                <a:solidFill>
                  <a:srgbClr val="123A5A"/>
                </a:solidFill>
                <a:latin typeface="Aptos"/>
              </a:rPr>
              <a:t>CAMBIALE AZZURRA</a:t>
            </a:r>
          </a:p>
        </p:txBody>
      </p:sp>
      <p:sp>
        <p:nvSpPr>
          <p:cNvPr id="5" name="TextBox 4"/>
          <p:cNvSpPr txBox="1"/>
          <p:nvPr/>
        </p:nvSpPr>
        <p:spPr>
          <a:xfrm>
            <a:off x="502920" y="566928"/>
            <a:ext cx="7863840" cy="457200"/>
          </a:xfrm>
          <a:prstGeom prst="rect">
            <a:avLst/>
          </a:prstGeom>
          <a:noFill/>
        </p:spPr>
        <p:txBody>
          <a:bodyPr wrap="square" lIns="54864" tIns="54864" rIns="54864" bIns="54864">
            <a:spAutoFit/>
          </a:bodyPr>
          <a:lstStyle/>
          <a:p>
            <a:pPr algn="l"/>
            <a:r>
              <a:rPr sz="2400" b="1">
                <a:solidFill>
                  <a:srgbClr val="123A5A"/>
                </a:solidFill>
                <a:latin typeface="Aptos"/>
              </a:rPr>
              <a:t>FAQ | Ricavi e annualità</a:t>
            </a:r>
          </a:p>
        </p:txBody>
      </p:sp>
      <p:sp>
        <p:nvSpPr>
          <p:cNvPr id="6" name="TextBox 5"/>
          <p:cNvSpPr txBox="1"/>
          <p:nvPr/>
        </p:nvSpPr>
        <p:spPr>
          <a:xfrm>
            <a:off x="502920" y="1005840"/>
            <a:ext cx="7863840" cy="274320"/>
          </a:xfrm>
          <a:prstGeom prst="rect">
            <a:avLst/>
          </a:prstGeom>
          <a:noFill/>
        </p:spPr>
        <p:txBody>
          <a:bodyPr wrap="square" lIns="54864" tIns="54864" rIns="54864" bIns="54864">
            <a:spAutoFit/>
          </a:bodyPr>
          <a:lstStyle/>
          <a:p>
            <a:pPr algn="l"/>
            <a:r>
              <a:rPr sz="1050" b="0">
                <a:solidFill>
                  <a:srgbClr val="617386"/>
                </a:solidFill>
                <a:latin typeface="Aptos"/>
              </a:rPr>
              <a:t>Le risposte ai quesiti operativi più ricorrenti</a:t>
            </a:r>
          </a:p>
        </p:txBody>
      </p:sp>
      <p:sp>
        <p:nvSpPr>
          <p:cNvPr id="7" name="Rounded Rectangle 6"/>
          <p:cNvSpPr/>
          <p:nvPr/>
        </p:nvSpPr>
        <p:spPr>
          <a:xfrm>
            <a:off x="658368" y="1444752"/>
            <a:ext cx="7827264" cy="1993392"/>
          </a:xfrm>
          <a:prstGeom prst="roundRect">
            <a:avLst/>
          </a:prstGeom>
          <a:solidFill>
            <a:srgbClr val="FFFFFF"/>
          </a:solidFill>
          <a:ln w="12700">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58368" y="1444752"/>
            <a:ext cx="91440" cy="1993392"/>
          </a:xfrm>
          <a:prstGeom prst="rect">
            <a:avLst/>
          </a:prstGeom>
          <a:solidFill>
            <a:srgbClr val="0B72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96112" y="1609344"/>
            <a:ext cx="7269480" cy="420624"/>
          </a:xfrm>
          <a:prstGeom prst="rect">
            <a:avLst/>
          </a:prstGeom>
          <a:noFill/>
        </p:spPr>
        <p:txBody>
          <a:bodyPr wrap="square" lIns="54864" tIns="54864" rIns="54864" bIns="54864">
            <a:spAutoFit/>
          </a:bodyPr>
          <a:lstStyle/>
          <a:p>
            <a:pPr algn="l"/>
            <a:r>
              <a:rPr sz="1800" b="1">
                <a:solidFill>
                  <a:srgbClr val="123A5A"/>
                </a:solidFill>
                <a:latin typeface="Aptos"/>
              </a:rPr>
              <a:t>3  Quale annualità rileva per il limite del 50% dei ricavi?</a:t>
            </a:r>
          </a:p>
        </p:txBody>
      </p:sp>
      <p:sp>
        <p:nvSpPr>
          <p:cNvPr id="10" name="TextBox 9"/>
          <p:cNvSpPr txBox="1"/>
          <p:nvPr/>
        </p:nvSpPr>
        <p:spPr>
          <a:xfrm>
            <a:off x="896112" y="2103120"/>
            <a:ext cx="7269480" cy="1078992"/>
          </a:xfrm>
          <a:prstGeom prst="rect">
            <a:avLst/>
          </a:prstGeom>
          <a:noFill/>
        </p:spPr>
        <p:txBody>
          <a:bodyPr wrap="square" lIns="54864" tIns="54864" rIns="54864" bIns="54864">
            <a:spAutoFit/>
          </a:bodyPr>
          <a:lstStyle/>
          <a:p>
            <a:pPr algn="l"/>
            <a:r>
              <a:rPr sz="1350" b="0">
                <a:solidFill>
                  <a:srgbClr val="617386"/>
                </a:solidFill>
                <a:latin typeface="Aptos"/>
              </a:rPr>
              <a:t>Si considerano i ricavi 2025 risultanti dall’ultima dichiarazione fiscale disponibile alla data di presentazione della domanda.</a:t>
            </a:r>
          </a:p>
        </p:txBody>
      </p:sp>
      <p:sp>
        <p:nvSpPr>
          <p:cNvPr id="11" name="Rounded Rectangle 10"/>
          <p:cNvSpPr/>
          <p:nvPr/>
        </p:nvSpPr>
        <p:spPr>
          <a:xfrm>
            <a:off x="658368" y="3657600"/>
            <a:ext cx="7827264" cy="1993392"/>
          </a:xfrm>
          <a:prstGeom prst="roundRect">
            <a:avLst/>
          </a:prstGeom>
          <a:solidFill>
            <a:srgbClr val="FFFFFF"/>
          </a:solidFill>
          <a:ln w="12700">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58368" y="3657600"/>
            <a:ext cx="91440" cy="1993392"/>
          </a:xfrm>
          <a:prstGeom prst="rect">
            <a:avLst/>
          </a:prstGeom>
          <a:solidFill>
            <a:srgbClr val="E4A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96112" y="3822191"/>
            <a:ext cx="7269480" cy="420624"/>
          </a:xfrm>
          <a:prstGeom prst="rect">
            <a:avLst/>
          </a:prstGeom>
          <a:noFill/>
        </p:spPr>
        <p:txBody>
          <a:bodyPr wrap="square" lIns="54864" tIns="54864" rIns="54864" bIns="54864">
            <a:spAutoFit/>
          </a:bodyPr>
          <a:lstStyle/>
          <a:p>
            <a:pPr algn="l"/>
            <a:r>
              <a:rPr sz="1800" b="1">
                <a:solidFill>
                  <a:srgbClr val="123A5A"/>
                </a:solidFill>
                <a:latin typeface="Aptos"/>
              </a:rPr>
              <a:t>4  Cosa accade se il 2025 è stato colpito da eventi calamitosi?</a:t>
            </a:r>
          </a:p>
        </p:txBody>
      </p:sp>
      <p:sp>
        <p:nvSpPr>
          <p:cNvPr id="14" name="TextBox 13"/>
          <p:cNvSpPr txBox="1"/>
          <p:nvPr/>
        </p:nvSpPr>
        <p:spPr>
          <a:xfrm>
            <a:off x="896112" y="4315968"/>
            <a:ext cx="7269480" cy="1078992"/>
          </a:xfrm>
          <a:prstGeom prst="rect">
            <a:avLst/>
          </a:prstGeom>
          <a:noFill/>
        </p:spPr>
        <p:txBody>
          <a:bodyPr wrap="square" lIns="54864" tIns="54864" rIns="54864" bIns="54864">
            <a:spAutoFit/>
          </a:bodyPr>
          <a:lstStyle/>
          <a:p>
            <a:pPr algn="l"/>
            <a:r>
              <a:rPr sz="1350" b="0">
                <a:solidFill>
                  <a:srgbClr val="617386"/>
                </a:solidFill>
                <a:latin typeface="Aptos"/>
              </a:rPr>
              <a:t>Se gli eventi sono formalmente accertati e hanno inciso in modo significativo sull’attività, ISMEA potrà considerare il primo esercizio precedente non interessato. Occorrono l’atto di accertamento e la documentazione dei ricavi.</a:t>
            </a:r>
          </a:p>
        </p:txBody>
      </p:sp>
      <p:sp>
        <p:nvSpPr>
          <p:cNvPr id="15" name="Rectangle 14"/>
          <p:cNvSpPr/>
          <p:nvPr/>
        </p:nvSpPr>
        <p:spPr>
          <a:xfrm>
            <a:off x="502920" y="6528816"/>
            <a:ext cx="8138160" cy="18288"/>
          </a:xfrm>
          <a:prstGeom prst="rect">
            <a:avLst/>
          </a:prstGeom>
          <a:solidFill>
            <a:srgbClr val="D2DA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02920" y="6574536"/>
            <a:ext cx="8138160" cy="164592"/>
          </a:xfrm>
          <a:prstGeom prst="rect">
            <a:avLst/>
          </a:prstGeom>
          <a:noFill/>
        </p:spPr>
        <p:txBody>
          <a:bodyPr wrap="square" lIns="54864" tIns="54864" rIns="54864" bIns="54864">
            <a:spAutoFit/>
          </a:bodyPr>
          <a:lstStyle/>
          <a:p>
            <a:pPr algn="l"/>
            <a:r>
              <a:rPr sz="750" b="0">
                <a:solidFill>
                  <a:srgbClr val="617386"/>
                </a:solidFill>
                <a:latin typeface="Aptos"/>
              </a:rPr>
              <a:t>Sintesi delle FAQ ISMEA del 14 e 16 ottobre 2026</a:t>
            </a:r>
          </a:p>
        </p:txBody>
      </p:sp>
      <p:sp>
        <p:nvSpPr>
          <p:cNvPr id="18" name="TextBox 3">
            <a:extLst>
              <a:ext uri="{FF2B5EF4-FFF2-40B4-BE49-F238E27FC236}">
                <a16:creationId xmlns:a16="http://schemas.microsoft.com/office/drawing/2014/main" id="{7D7B09CE-DE9C-DE27-42D6-AED182BAFA59}"/>
              </a:ext>
            </a:extLst>
          </p:cNvPr>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rPr dirty="0"/>
              <a:t>ISMEA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8F9"/>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09728"/>
          </a:xfrm>
          <a:prstGeom prst="rect">
            <a:avLst/>
          </a:prstGeom>
          <a:solidFill>
            <a:srgbClr val="E4A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011680" cy="228600"/>
          </a:xfrm>
          <a:prstGeom prst="rect">
            <a:avLst/>
          </a:prstGeom>
          <a:noFill/>
        </p:spPr>
        <p:txBody>
          <a:bodyPr wrap="square" lIns="54864" tIns="54864" rIns="54864" bIns="54864">
            <a:spAutoFit/>
          </a:bodyPr>
          <a:lstStyle/>
          <a:p>
            <a:pPr algn="l"/>
            <a:r>
              <a:rPr sz="750" b="1">
                <a:solidFill>
                  <a:srgbClr val="123A5A"/>
                </a:solidFill>
                <a:latin typeface="Aptos"/>
              </a:rPr>
              <a:t>CAMBIALE AZZURRA</a:t>
            </a:r>
          </a:p>
        </p:txBody>
      </p:sp>
      <p:sp>
        <p:nvSpPr>
          <p:cNvPr id="5" name="TextBox 4"/>
          <p:cNvSpPr txBox="1"/>
          <p:nvPr/>
        </p:nvSpPr>
        <p:spPr>
          <a:xfrm>
            <a:off x="502920" y="566928"/>
            <a:ext cx="7863840" cy="457200"/>
          </a:xfrm>
          <a:prstGeom prst="rect">
            <a:avLst/>
          </a:prstGeom>
          <a:noFill/>
        </p:spPr>
        <p:txBody>
          <a:bodyPr wrap="square" lIns="54864" tIns="54864" rIns="54864" bIns="54864">
            <a:spAutoFit/>
          </a:bodyPr>
          <a:lstStyle/>
          <a:p>
            <a:pPr algn="l"/>
            <a:r>
              <a:rPr sz="2400" b="1">
                <a:solidFill>
                  <a:srgbClr val="123A5A"/>
                </a:solidFill>
                <a:latin typeface="Aptos"/>
              </a:rPr>
              <a:t>FAQ | Imbarcazioni e dichiarazioni</a:t>
            </a:r>
          </a:p>
        </p:txBody>
      </p:sp>
      <p:sp>
        <p:nvSpPr>
          <p:cNvPr id="6" name="TextBox 5"/>
          <p:cNvSpPr txBox="1"/>
          <p:nvPr/>
        </p:nvSpPr>
        <p:spPr>
          <a:xfrm>
            <a:off x="502920" y="1005840"/>
            <a:ext cx="7863840" cy="274320"/>
          </a:xfrm>
          <a:prstGeom prst="rect">
            <a:avLst/>
          </a:prstGeom>
          <a:noFill/>
        </p:spPr>
        <p:txBody>
          <a:bodyPr wrap="square" lIns="54864" tIns="54864" rIns="54864" bIns="54864">
            <a:spAutoFit/>
          </a:bodyPr>
          <a:lstStyle/>
          <a:p>
            <a:pPr algn="l"/>
            <a:r>
              <a:rPr sz="1050" b="0">
                <a:solidFill>
                  <a:srgbClr val="617386"/>
                </a:solidFill>
                <a:latin typeface="Aptos"/>
              </a:rPr>
              <a:t>Le risposte ai quesiti operativi più ricorrenti</a:t>
            </a:r>
          </a:p>
        </p:txBody>
      </p:sp>
      <p:sp>
        <p:nvSpPr>
          <p:cNvPr id="7" name="Rounded Rectangle 6"/>
          <p:cNvSpPr/>
          <p:nvPr/>
        </p:nvSpPr>
        <p:spPr>
          <a:xfrm>
            <a:off x="658368" y="1444752"/>
            <a:ext cx="7827264" cy="1993392"/>
          </a:xfrm>
          <a:prstGeom prst="roundRect">
            <a:avLst/>
          </a:prstGeom>
          <a:solidFill>
            <a:srgbClr val="FFFFFF"/>
          </a:solidFill>
          <a:ln w="12700">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58368" y="1444752"/>
            <a:ext cx="91440" cy="1993392"/>
          </a:xfrm>
          <a:prstGeom prst="rect">
            <a:avLst/>
          </a:prstGeom>
          <a:solidFill>
            <a:srgbClr val="0B72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96112" y="1609344"/>
            <a:ext cx="7269480" cy="420624"/>
          </a:xfrm>
          <a:prstGeom prst="rect">
            <a:avLst/>
          </a:prstGeom>
          <a:noFill/>
        </p:spPr>
        <p:txBody>
          <a:bodyPr wrap="square" lIns="54864" tIns="54864" rIns="54864" bIns="54864">
            <a:spAutoFit/>
          </a:bodyPr>
          <a:lstStyle/>
          <a:p>
            <a:pPr algn="l"/>
            <a:r>
              <a:rPr sz="1800" b="1">
                <a:solidFill>
                  <a:srgbClr val="123A5A"/>
                </a:solidFill>
                <a:latin typeface="Aptos"/>
              </a:rPr>
              <a:t>5  Cosa si indica se l’imbarcazione non ha un codice CFR?</a:t>
            </a:r>
          </a:p>
        </p:txBody>
      </p:sp>
      <p:sp>
        <p:nvSpPr>
          <p:cNvPr id="10" name="TextBox 9"/>
          <p:cNvSpPr txBox="1"/>
          <p:nvPr/>
        </p:nvSpPr>
        <p:spPr>
          <a:xfrm>
            <a:off x="896112" y="2103120"/>
            <a:ext cx="7269480" cy="1078992"/>
          </a:xfrm>
          <a:prstGeom prst="rect">
            <a:avLst/>
          </a:prstGeom>
          <a:noFill/>
        </p:spPr>
        <p:txBody>
          <a:bodyPr wrap="square" lIns="54864" tIns="54864" rIns="54864" bIns="54864">
            <a:spAutoFit/>
          </a:bodyPr>
          <a:lstStyle/>
          <a:p>
            <a:pPr algn="l"/>
            <a:r>
              <a:rPr sz="1350" b="0">
                <a:solidFill>
                  <a:srgbClr val="617386"/>
                </a:solidFill>
                <a:latin typeface="Aptos"/>
              </a:rPr>
              <a:t>Nel portale va inserito il codice convenzionale 000000. Lo stesso codice si utilizza per le imprese di acquacoltura, per le quali l’importo concedibile non dipende dal numero di imbarcazioni impiegate.</a:t>
            </a:r>
          </a:p>
        </p:txBody>
      </p:sp>
      <p:sp>
        <p:nvSpPr>
          <p:cNvPr id="11" name="Rounded Rectangle 10"/>
          <p:cNvSpPr/>
          <p:nvPr/>
        </p:nvSpPr>
        <p:spPr>
          <a:xfrm>
            <a:off x="658368" y="3657600"/>
            <a:ext cx="7827264" cy="1993392"/>
          </a:xfrm>
          <a:prstGeom prst="roundRect">
            <a:avLst/>
          </a:prstGeom>
          <a:solidFill>
            <a:srgbClr val="FFFFFF"/>
          </a:solidFill>
          <a:ln w="12700">
            <a:solidFill>
              <a:srgbClr val="D2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58368" y="3657600"/>
            <a:ext cx="91440" cy="1993392"/>
          </a:xfrm>
          <a:prstGeom prst="rect">
            <a:avLst/>
          </a:prstGeom>
          <a:solidFill>
            <a:srgbClr val="008E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96112" y="3822191"/>
            <a:ext cx="7269480" cy="420624"/>
          </a:xfrm>
          <a:prstGeom prst="rect">
            <a:avLst/>
          </a:prstGeom>
          <a:noFill/>
        </p:spPr>
        <p:txBody>
          <a:bodyPr wrap="square" lIns="54864" tIns="54864" rIns="54864" bIns="54864">
            <a:spAutoFit/>
          </a:bodyPr>
          <a:lstStyle/>
          <a:p>
            <a:pPr algn="l"/>
            <a:r>
              <a:rPr sz="1800" b="1">
                <a:solidFill>
                  <a:srgbClr val="123A5A"/>
                </a:solidFill>
                <a:latin typeface="Aptos"/>
              </a:rPr>
              <a:t>6  Quale rigo del Modello Redditi va considerato?</a:t>
            </a:r>
          </a:p>
        </p:txBody>
      </p:sp>
      <p:sp>
        <p:nvSpPr>
          <p:cNvPr id="14" name="TextBox 13"/>
          <p:cNvSpPr txBox="1"/>
          <p:nvPr/>
        </p:nvSpPr>
        <p:spPr>
          <a:xfrm>
            <a:off x="896112" y="4315968"/>
            <a:ext cx="7269480" cy="1078992"/>
          </a:xfrm>
          <a:prstGeom prst="rect">
            <a:avLst/>
          </a:prstGeom>
          <a:noFill/>
        </p:spPr>
        <p:txBody>
          <a:bodyPr wrap="square" lIns="54864" tIns="54864" rIns="54864" bIns="54864">
            <a:spAutoFit/>
          </a:bodyPr>
          <a:lstStyle/>
          <a:p>
            <a:pPr algn="l"/>
            <a:r>
              <a:rPr sz="1350" b="0">
                <a:solidFill>
                  <a:srgbClr val="617386"/>
                </a:solidFill>
                <a:latin typeface="Aptos"/>
              </a:rPr>
              <a:t>Va assunto il dato che esprime i ricavi dell’attività ammissibile nell’esercizio di riferimento. Se il Modello Redditi non consente di individuarli univocamente, si utilizza la dichiarazione IVA del medesimo periodo d’imposta.</a:t>
            </a:r>
          </a:p>
        </p:txBody>
      </p:sp>
      <p:sp>
        <p:nvSpPr>
          <p:cNvPr id="15" name="Rectangle 14"/>
          <p:cNvSpPr/>
          <p:nvPr/>
        </p:nvSpPr>
        <p:spPr>
          <a:xfrm>
            <a:off x="502920" y="6528816"/>
            <a:ext cx="8138160" cy="18288"/>
          </a:xfrm>
          <a:prstGeom prst="rect">
            <a:avLst/>
          </a:prstGeom>
          <a:solidFill>
            <a:srgbClr val="D2DA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02920" y="6574536"/>
            <a:ext cx="8138160" cy="164592"/>
          </a:xfrm>
          <a:prstGeom prst="rect">
            <a:avLst/>
          </a:prstGeom>
          <a:noFill/>
        </p:spPr>
        <p:txBody>
          <a:bodyPr wrap="square" lIns="54864" tIns="54864" rIns="54864" bIns="54864">
            <a:spAutoFit/>
          </a:bodyPr>
          <a:lstStyle/>
          <a:p>
            <a:pPr algn="l"/>
            <a:r>
              <a:rPr sz="750" b="0">
                <a:solidFill>
                  <a:srgbClr val="617386"/>
                </a:solidFill>
                <a:latin typeface="Aptos"/>
              </a:rPr>
              <a:t>Sintesi delle FAQ ISMEA del 14 e 16 ottobre 2026</a:t>
            </a:r>
          </a:p>
        </p:txBody>
      </p:sp>
      <p:sp>
        <p:nvSpPr>
          <p:cNvPr id="18" name="TextBox 3">
            <a:extLst>
              <a:ext uri="{FF2B5EF4-FFF2-40B4-BE49-F238E27FC236}">
                <a16:creationId xmlns:a16="http://schemas.microsoft.com/office/drawing/2014/main" id="{C04D9F73-B5B3-A90D-3180-072AFD3FF8AA}"/>
              </a:ext>
            </a:extLst>
          </p:cNvPr>
          <p:cNvSpPr txBox="1"/>
          <p:nvPr/>
        </p:nvSpPr>
        <p:spPr>
          <a:xfrm>
            <a:off x="10789920" y="228600"/>
            <a:ext cx="822960" cy="228600"/>
          </a:xfrm>
          <a:prstGeom prst="rect">
            <a:avLst/>
          </a:prstGeom>
          <a:noFill/>
        </p:spPr>
        <p:txBody>
          <a:bodyPr wrap="none" lIns="0" tIns="0" rIns="0" bIns="0">
            <a:spAutoFit/>
          </a:bodyPr>
          <a:lstStyle/>
          <a:p>
            <a:pPr algn="r">
              <a:defRPr sz="1000" b="1">
                <a:solidFill>
                  <a:srgbClr val="0A3557"/>
                </a:solidFill>
                <a:latin typeface="Aptos"/>
              </a:defRPr>
            </a:pPr>
            <a:r>
              <a:rPr dirty="0"/>
              <a:t>ISMEA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Picture 1" descr="82e6d207fc.png"/>
          <p:cNvPicPr>
            <a:picLocks noChangeAspect="1"/>
          </p:cNvPicPr>
          <p:nvPr/>
        </p:nvPicPr>
        <p:blipFill>
          <a:blip r:embed="rId2"/>
          <a:stretch>
            <a:fillRect/>
          </a:stretch>
        </p:blipFill>
        <p:spPr>
          <a:xfrm>
            <a:off x="0" y="0"/>
            <a:ext cx="12179808" cy="6848856"/>
          </a:xfrm>
          <a:prstGeom prst="rect">
            <a:avLst/>
          </a:prstGeom>
        </p:spPr>
      </p:pic>
      <p:sp>
        <p:nvSpPr>
          <p:cNvPr id="3" name="Rectangle 2"/>
          <p:cNvSpPr/>
          <p:nvPr/>
        </p:nvSpPr>
        <p:spPr>
          <a:xfrm>
            <a:off x="0" y="0"/>
            <a:ext cx="12179808" cy="6848856"/>
          </a:xfrm>
          <a:prstGeom prst="rect">
            <a:avLst/>
          </a:prstGeom>
          <a:solidFill>
            <a:srgbClr val="0A3557"/>
          </a:solidFill>
          <a:ln>
            <a:solidFill>
              <a:srgbClr val="0A355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77240" y="658368"/>
            <a:ext cx="5669280" cy="548640"/>
          </a:xfrm>
          <a:prstGeom prst="rect">
            <a:avLst/>
          </a:prstGeom>
          <a:noFill/>
        </p:spPr>
        <p:txBody>
          <a:bodyPr wrap="none" lIns="0" tIns="0" rIns="0" bIns="0">
            <a:spAutoFit/>
          </a:bodyPr>
          <a:lstStyle/>
          <a:p>
            <a:pPr algn="l">
              <a:defRPr sz="3400" b="1">
                <a:solidFill>
                  <a:srgbClr val="FFFFFF"/>
                </a:solidFill>
                <a:latin typeface="Aptos"/>
              </a:defRPr>
            </a:pPr>
            <a:r>
              <a:t>Cambiale Azzurra</a:t>
            </a:r>
          </a:p>
        </p:txBody>
      </p:sp>
      <p:sp>
        <p:nvSpPr>
          <p:cNvPr id="5" name="TextBox 4"/>
          <p:cNvSpPr txBox="1"/>
          <p:nvPr/>
        </p:nvSpPr>
        <p:spPr>
          <a:xfrm>
            <a:off x="804672" y="1307592"/>
            <a:ext cx="4114800" cy="365760"/>
          </a:xfrm>
          <a:prstGeom prst="rect">
            <a:avLst/>
          </a:prstGeom>
          <a:noFill/>
        </p:spPr>
        <p:txBody>
          <a:bodyPr wrap="none" lIns="0" tIns="0" rIns="0" bIns="0">
            <a:spAutoFit/>
          </a:bodyPr>
          <a:lstStyle/>
          <a:p>
            <a:pPr algn="l">
              <a:defRPr sz="1800" b="0">
                <a:solidFill>
                  <a:srgbClr val="F5B826"/>
                </a:solidFill>
                <a:latin typeface="Aptos"/>
              </a:defRPr>
            </a:pPr>
            <a:r>
              <a:t>I numeri da ricordare</a:t>
            </a:r>
          </a:p>
        </p:txBody>
      </p:sp>
      <p:sp>
        <p:nvSpPr>
          <p:cNvPr id="6" name="Rounded Rectangle 5"/>
          <p:cNvSpPr/>
          <p:nvPr/>
        </p:nvSpPr>
        <p:spPr>
          <a:xfrm>
            <a:off x="777240" y="1965960"/>
            <a:ext cx="3246120" cy="123444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2167128"/>
            <a:ext cx="2971800" cy="438912"/>
          </a:xfrm>
          <a:prstGeom prst="rect">
            <a:avLst/>
          </a:prstGeom>
          <a:noFill/>
        </p:spPr>
        <p:txBody>
          <a:bodyPr wrap="none" lIns="0" tIns="0" rIns="0" bIns="0">
            <a:spAutoFit/>
          </a:bodyPr>
          <a:lstStyle/>
          <a:p>
            <a:pPr algn="ctr">
              <a:defRPr sz="2800" b="1">
                <a:solidFill>
                  <a:srgbClr val="0A3557"/>
                </a:solidFill>
                <a:latin typeface="Aptos"/>
              </a:defRPr>
            </a:pPr>
            <a:r>
              <a:t>€ 10 mln</a:t>
            </a:r>
          </a:p>
        </p:txBody>
      </p:sp>
      <p:sp>
        <p:nvSpPr>
          <p:cNvPr id="8" name="TextBox 7"/>
          <p:cNvSpPr txBox="1"/>
          <p:nvPr/>
        </p:nvSpPr>
        <p:spPr>
          <a:xfrm>
            <a:off x="914400" y="2715768"/>
            <a:ext cx="2971800" cy="246888"/>
          </a:xfrm>
          <a:prstGeom prst="rect">
            <a:avLst/>
          </a:prstGeom>
          <a:noFill/>
        </p:spPr>
        <p:txBody>
          <a:bodyPr wrap="none" lIns="0" tIns="0" rIns="0" bIns="0">
            <a:spAutoFit/>
          </a:bodyPr>
          <a:lstStyle/>
          <a:p>
            <a:pPr algn="ctr">
              <a:defRPr sz="1200" b="1">
                <a:solidFill>
                  <a:srgbClr val="60717F"/>
                </a:solidFill>
                <a:latin typeface="Aptos"/>
              </a:defRPr>
            </a:pPr>
            <a:r>
              <a:t>dotazione</a:t>
            </a:r>
          </a:p>
        </p:txBody>
      </p:sp>
      <p:sp>
        <p:nvSpPr>
          <p:cNvPr id="9" name="Rounded Rectangle 8"/>
          <p:cNvSpPr/>
          <p:nvPr/>
        </p:nvSpPr>
        <p:spPr>
          <a:xfrm>
            <a:off x="4526279" y="1965960"/>
            <a:ext cx="3246120" cy="123444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663440" y="2167128"/>
            <a:ext cx="2971800" cy="438912"/>
          </a:xfrm>
          <a:prstGeom prst="rect">
            <a:avLst/>
          </a:prstGeom>
          <a:noFill/>
        </p:spPr>
        <p:txBody>
          <a:bodyPr wrap="none" lIns="0" tIns="0" rIns="0" bIns="0">
            <a:spAutoFit/>
          </a:bodyPr>
          <a:lstStyle/>
          <a:p>
            <a:pPr algn="ctr">
              <a:defRPr sz="2800" b="1">
                <a:solidFill>
                  <a:srgbClr val="0A3557"/>
                </a:solidFill>
                <a:latin typeface="Aptos"/>
              </a:defRPr>
            </a:pPr>
            <a:r>
              <a:t>0%</a:t>
            </a:r>
          </a:p>
        </p:txBody>
      </p:sp>
      <p:sp>
        <p:nvSpPr>
          <p:cNvPr id="11" name="TextBox 10"/>
          <p:cNvSpPr txBox="1"/>
          <p:nvPr/>
        </p:nvSpPr>
        <p:spPr>
          <a:xfrm>
            <a:off x="4663440" y="2715768"/>
            <a:ext cx="2971800" cy="246888"/>
          </a:xfrm>
          <a:prstGeom prst="rect">
            <a:avLst/>
          </a:prstGeom>
          <a:noFill/>
        </p:spPr>
        <p:txBody>
          <a:bodyPr wrap="none" lIns="0" tIns="0" rIns="0" bIns="0">
            <a:spAutoFit/>
          </a:bodyPr>
          <a:lstStyle/>
          <a:p>
            <a:pPr algn="ctr">
              <a:defRPr sz="1200" b="1">
                <a:solidFill>
                  <a:srgbClr val="60717F"/>
                </a:solidFill>
                <a:latin typeface="Aptos"/>
              </a:defRPr>
            </a:pPr>
            <a:r>
              <a:t>tasso</a:t>
            </a:r>
          </a:p>
        </p:txBody>
      </p:sp>
      <p:sp>
        <p:nvSpPr>
          <p:cNvPr id="12" name="Rounded Rectangle 11"/>
          <p:cNvSpPr/>
          <p:nvPr/>
        </p:nvSpPr>
        <p:spPr>
          <a:xfrm>
            <a:off x="8275319" y="1965960"/>
            <a:ext cx="3246120" cy="123444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412480" y="2167128"/>
            <a:ext cx="2971800" cy="438912"/>
          </a:xfrm>
          <a:prstGeom prst="rect">
            <a:avLst/>
          </a:prstGeom>
          <a:noFill/>
        </p:spPr>
        <p:txBody>
          <a:bodyPr wrap="none" lIns="0" tIns="0" rIns="0" bIns="0">
            <a:spAutoFit/>
          </a:bodyPr>
          <a:lstStyle/>
          <a:p>
            <a:pPr algn="ctr">
              <a:defRPr sz="2800" b="1">
                <a:solidFill>
                  <a:srgbClr val="0A3557"/>
                </a:solidFill>
                <a:latin typeface="Aptos"/>
              </a:defRPr>
            </a:pPr>
            <a:r>
              <a:t>5 anni</a:t>
            </a:r>
          </a:p>
        </p:txBody>
      </p:sp>
      <p:sp>
        <p:nvSpPr>
          <p:cNvPr id="14" name="TextBox 13"/>
          <p:cNvSpPr txBox="1"/>
          <p:nvPr/>
        </p:nvSpPr>
        <p:spPr>
          <a:xfrm>
            <a:off x="8412480" y="2715768"/>
            <a:ext cx="2971800" cy="246888"/>
          </a:xfrm>
          <a:prstGeom prst="rect">
            <a:avLst/>
          </a:prstGeom>
          <a:noFill/>
        </p:spPr>
        <p:txBody>
          <a:bodyPr wrap="none" lIns="0" tIns="0" rIns="0" bIns="0">
            <a:spAutoFit/>
          </a:bodyPr>
          <a:lstStyle/>
          <a:p>
            <a:pPr algn="ctr">
              <a:defRPr sz="1200" b="1">
                <a:solidFill>
                  <a:srgbClr val="60717F"/>
                </a:solidFill>
                <a:latin typeface="Aptos"/>
              </a:defRPr>
            </a:pPr>
            <a:r>
              <a:t>durata</a:t>
            </a:r>
          </a:p>
        </p:txBody>
      </p:sp>
      <p:sp>
        <p:nvSpPr>
          <p:cNvPr id="15" name="Rounded Rectangle 14"/>
          <p:cNvSpPr/>
          <p:nvPr/>
        </p:nvSpPr>
        <p:spPr>
          <a:xfrm>
            <a:off x="777240" y="3566160"/>
            <a:ext cx="3246120" cy="123444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14400" y="3767328"/>
            <a:ext cx="2971800" cy="438912"/>
          </a:xfrm>
          <a:prstGeom prst="rect">
            <a:avLst/>
          </a:prstGeom>
          <a:noFill/>
        </p:spPr>
        <p:txBody>
          <a:bodyPr wrap="none" lIns="0" tIns="0" rIns="0" bIns="0">
            <a:spAutoFit/>
          </a:bodyPr>
          <a:lstStyle/>
          <a:p>
            <a:pPr algn="ctr">
              <a:defRPr sz="2800" b="1">
                <a:solidFill>
                  <a:srgbClr val="F5B826"/>
                </a:solidFill>
                <a:latin typeface="Aptos"/>
              </a:defRPr>
            </a:pPr>
            <a:r>
              <a:t>€ 20.000</a:t>
            </a:r>
          </a:p>
        </p:txBody>
      </p:sp>
      <p:sp>
        <p:nvSpPr>
          <p:cNvPr id="17" name="TextBox 16"/>
          <p:cNvSpPr txBox="1"/>
          <p:nvPr/>
        </p:nvSpPr>
        <p:spPr>
          <a:xfrm>
            <a:off x="914400" y="4315968"/>
            <a:ext cx="2971800" cy="246888"/>
          </a:xfrm>
          <a:prstGeom prst="rect">
            <a:avLst/>
          </a:prstGeom>
          <a:noFill/>
        </p:spPr>
        <p:txBody>
          <a:bodyPr wrap="none" lIns="0" tIns="0" rIns="0" bIns="0">
            <a:spAutoFit/>
          </a:bodyPr>
          <a:lstStyle/>
          <a:p>
            <a:pPr algn="ctr">
              <a:defRPr sz="1200" b="1">
                <a:solidFill>
                  <a:srgbClr val="60717F"/>
                </a:solidFill>
                <a:latin typeface="Aptos"/>
              </a:defRPr>
            </a:pPr>
            <a:r>
              <a:t>per imbarcazione</a:t>
            </a:r>
          </a:p>
        </p:txBody>
      </p:sp>
      <p:sp>
        <p:nvSpPr>
          <p:cNvPr id="18" name="Rounded Rectangle 17"/>
          <p:cNvSpPr/>
          <p:nvPr/>
        </p:nvSpPr>
        <p:spPr>
          <a:xfrm>
            <a:off x="4526279" y="3566160"/>
            <a:ext cx="3246120" cy="123444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663440" y="3767328"/>
            <a:ext cx="2971800" cy="438912"/>
          </a:xfrm>
          <a:prstGeom prst="rect">
            <a:avLst/>
          </a:prstGeom>
          <a:noFill/>
        </p:spPr>
        <p:txBody>
          <a:bodyPr wrap="none" lIns="0" tIns="0" rIns="0" bIns="0">
            <a:spAutoFit/>
          </a:bodyPr>
          <a:lstStyle/>
          <a:p>
            <a:pPr algn="ctr">
              <a:defRPr sz="2800" b="1">
                <a:solidFill>
                  <a:srgbClr val="0A3557"/>
                </a:solidFill>
                <a:latin typeface="Aptos"/>
              </a:defRPr>
            </a:pPr>
            <a:r>
              <a:t>€ 60.000</a:t>
            </a:r>
          </a:p>
        </p:txBody>
      </p:sp>
      <p:sp>
        <p:nvSpPr>
          <p:cNvPr id="20" name="TextBox 19"/>
          <p:cNvSpPr txBox="1"/>
          <p:nvPr/>
        </p:nvSpPr>
        <p:spPr>
          <a:xfrm>
            <a:off x="4663440" y="4315968"/>
            <a:ext cx="2971800" cy="246888"/>
          </a:xfrm>
          <a:prstGeom prst="rect">
            <a:avLst/>
          </a:prstGeom>
          <a:noFill/>
        </p:spPr>
        <p:txBody>
          <a:bodyPr wrap="none" lIns="0" tIns="0" rIns="0" bIns="0">
            <a:spAutoFit/>
          </a:bodyPr>
          <a:lstStyle/>
          <a:p>
            <a:pPr algn="ctr">
              <a:defRPr sz="1200" b="1">
                <a:solidFill>
                  <a:srgbClr val="60717F"/>
                </a:solidFill>
                <a:latin typeface="Aptos"/>
              </a:defRPr>
            </a:pPr>
            <a:r>
              <a:t>massimo pesca</a:t>
            </a:r>
          </a:p>
        </p:txBody>
      </p:sp>
      <p:sp>
        <p:nvSpPr>
          <p:cNvPr id="21" name="Rounded Rectangle 20"/>
          <p:cNvSpPr/>
          <p:nvPr/>
        </p:nvSpPr>
        <p:spPr>
          <a:xfrm>
            <a:off x="8275319" y="3566160"/>
            <a:ext cx="3246120" cy="123444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412480" y="3767328"/>
            <a:ext cx="2971800" cy="438912"/>
          </a:xfrm>
          <a:prstGeom prst="rect">
            <a:avLst/>
          </a:prstGeom>
          <a:noFill/>
        </p:spPr>
        <p:txBody>
          <a:bodyPr wrap="none" lIns="0" tIns="0" rIns="0" bIns="0">
            <a:spAutoFit/>
          </a:bodyPr>
          <a:lstStyle/>
          <a:p>
            <a:pPr algn="ctr">
              <a:defRPr sz="2800" b="1">
                <a:solidFill>
                  <a:srgbClr val="0A3557"/>
                </a:solidFill>
                <a:latin typeface="Aptos"/>
              </a:defRPr>
            </a:pPr>
            <a:r>
              <a:t>50%</a:t>
            </a:r>
          </a:p>
        </p:txBody>
      </p:sp>
      <p:sp>
        <p:nvSpPr>
          <p:cNvPr id="23" name="TextBox 22"/>
          <p:cNvSpPr txBox="1"/>
          <p:nvPr/>
        </p:nvSpPr>
        <p:spPr>
          <a:xfrm>
            <a:off x="8412480" y="4315968"/>
            <a:ext cx="2971800" cy="246888"/>
          </a:xfrm>
          <a:prstGeom prst="rect">
            <a:avLst/>
          </a:prstGeom>
          <a:noFill/>
        </p:spPr>
        <p:txBody>
          <a:bodyPr wrap="none" lIns="0" tIns="0" rIns="0" bIns="0">
            <a:spAutoFit/>
          </a:bodyPr>
          <a:lstStyle/>
          <a:p>
            <a:pPr algn="ctr">
              <a:defRPr sz="1200" b="1">
                <a:solidFill>
                  <a:srgbClr val="60717F"/>
                </a:solidFill>
                <a:latin typeface="Aptos"/>
              </a:defRPr>
            </a:pPr>
            <a:r>
              <a:t>dei ricavi</a:t>
            </a:r>
          </a:p>
        </p:txBody>
      </p:sp>
      <p:sp>
        <p:nvSpPr>
          <p:cNvPr id="24" name="TextBox 23"/>
          <p:cNvSpPr txBox="1"/>
          <p:nvPr/>
        </p:nvSpPr>
        <p:spPr>
          <a:xfrm>
            <a:off x="1097280" y="5623560"/>
            <a:ext cx="9966960" cy="457200"/>
          </a:xfrm>
          <a:prstGeom prst="rect">
            <a:avLst/>
          </a:prstGeom>
          <a:noFill/>
        </p:spPr>
        <p:txBody>
          <a:bodyPr wrap="none" lIns="0" tIns="0" rIns="0" bIns="0">
            <a:spAutoFit/>
          </a:bodyPr>
          <a:lstStyle/>
          <a:p>
            <a:pPr algn="ctr">
              <a:defRPr sz="2200" b="1">
                <a:solidFill>
                  <a:srgbClr val="FFFFFF"/>
                </a:solidFill>
                <a:latin typeface="Aptos"/>
              </a:defRPr>
            </a:pPr>
            <a:r>
              <a:t>Liquidità per sostenere la continuità produttiva della blue economy.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TotalTime>
  <Words>1040</Words>
  <Application>Microsoft Office PowerPoint</Application>
  <PresentationFormat>Widescreen</PresentationFormat>
  <Paragraphs>191</Paragraphs>
  <Slides>14</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14</vt:i4>
      </vt:variant>
    </vt:vector>
  </HeadingPairs>
  <TitlesOfParts>
    <vt:vector size="19" baseType="lpstr">
      <vt:lpstr>Aptos</vt:lpstr>
      <vt:lpstr>Aptos Display</vt: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Giorgio Venceslai</dc:creator>
  <cp:keywords/>
  <dc:description>generated using python-pptx</dc:description>
  <cp:lastModifiedBy>Giorgio Venceslai</cp:lastModifiedBy>
  <cp:revision>15</cp:revision>
  <dcterms:created xsi:type="dcterms:W3CDTF">2026-10-16T12:08:42Z</dcterms:created>
  <dcterms:modified xsi:type="dcterms:W3CDTF">2026-10-16T12:53:09Z</dcterms:modified>
  <cp:category/>
</cp:coreProperties>
</file>